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theme/theme2.xml" ContentType="application/vnd.openxmlformats-officedocument.theme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4" r:id="rId3"/>
    <p:sldId id="258" r:id="rId4"/>
    <p:sldId id="259" r:id="rId5"/>
    <p:sldId id="28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FF00"/>
    <a:srgbClr val="B4D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066EC-D116-4AAD-AA8D-919B106F22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FD7D6B-5881-4DFE-844E-30CC68755909}">
      <dgm:prSet phldrT="[Text]" custT="1"/>
      <dgm:spPr>
        <a:xfrm>
          <a:off x="1383706" y="380997"/>
          <a:ext cx="1417416" cy="291887"/>
        </a:xfrm>
        <a:prstGeom prst="rect">
          <a:avLst/>
        </a:prstGeom>
        <a:noFill/>
        <a:ln w="38100" cap="flat" cmpd="sng" algn="ctr">
          <a:solidFill>
            <a:srgbClr val="B4DCFA">
              <a:lumMod val="25000"/>
            </a:srgbClr>
          </a:solidFill>
          <a:prstDash val="solid"/>
        </a:ln>
        <a:effectLst/>
      </dgm:spPr>
      <dgm:t>
        <a:bodyPr/>
        <a:lstStyle/>
        <a:p>
          <a:endParaRPr lang="en-US" sz="1600" dirty="0">
            <a:solidFill>
              <a:srgbClr val="021828"/>
            </a:solidFill>
            <a:latin typeface="IRANSans" panose="020B0506030804020204" pitchFamily="34" charset="-78"/>
            <a:ea typeface="+mn-ea"/>
            <a:cs typeface="IRANSans" panose="020B0506030804020204" pitchFamily="34" charset="-78"/>
          </a:endParaRPr>
        </a:p>
      </dgm:t>
    </dgm:pt>
    <dgm:pt modelId="{E07B1735-4623-4168-B848-533C172996BA}" type="parTrans" cxnId="{ED810D14-53F1-4290-9A43-38506AC86FEB}">
      <dgm:prSet/>
      <dgm:spPr/>
      <dgm:t>
        <a:bodyPr/>
        <a:lstStyle/>
        <a:p>
          <a:endParaRPr lang="en-US" sz="1600">
            <a:cs typeface="B Nazanin" pitchFamily="2" charset="-78"/>
          </a:endParaRPr>
        </a:p>
      </dgm:t>
    </dgm:pt>
    <dgm:pt modelId="{1834C545-C554-4666-A77D-E0CEE9FD5ECE}" type="sibTrans" cxnId="{ED810D14-53F1-4290-9A43-38506AC86FEB}">
      <dgm:prSet/>
      <dgm:spPr/>
      <dgm:t>
        <a:bodyPr/>
        <a:lstStyle/>
        <a:p>
          <a:endParaRPr lang="en-US" sz="1600">
            <a:cs typeface="B Nazanin" pitchFamily="2" charset="-78"/>
          </a:endParaRPr>
        </a:p>
      </dgm:t>
    </dgm:pt>
    <dgm:pt modelId="{916309EE-4096-4A68-AE6F-8E3423630AD2}" type="asst">
      <dgm:prSet phldrT="[Text]" custT="1"/>
      <dgm:spPr>
        <a:xfrm>
          <a:off x="504147" y="1065602"/>
          <a:ext cx="1417416" cy="291887"/>
        </a:xfrm>
        <a:prstGeom prst="rect">
          <a:avLst/>
        </a:prstGeom>
        <a:noFill/>
        <a:ln w="38100" cap="flat" cmpd="sng" algn="ctr">
          <a:solidFill>
            <a:srgbClr val="B4DCFA">
              <a:lumMod val="25000"/>
            </a:srgbClr>
          </a:solidFill>
          <a:prstDash val="solid"/>
        </a:ln>
        <a:effectLst/>
      </dgm:spPr>
      <dgm:t>
        <a:bodyPr/>
        <a:lstStyle/>
        <a:p>
          <a:r>
            <a:rPr lang="fa-IR" sz="1600" dirty="0">
              <a:solidFill>
                <a:srgbClr val="021828"/>
              </a:solidFill>
              <a:latin typeface="IRANSans" panose="020B0506030804020204" pitchFamily="34" charset="-78"/>
              <a:ea typeface="+mn-ea"/>
              <a:cs typeface="IRANSans" panose="020B0506030804020204" pitchFamily="34" charset="-78"/>
            </a:rPr>
            <a:t> </a:t>
          </a:r>
          <a:endParaRPr lang="en-US" sz="1600" dirty="0">
            <a:solidFill>
              <a:srgbClr val="021828"/>
            </a:solidFill>
            <a:latin typeface="IRANSans" panose="020B0506030804020204" pitchFamily="34" charset="-78"/>
            <a:ea typeface="+mn-ea"/>
            <a:cs typeface="IRANSans" panose="020B0506030804020204" pitchFamily="34" charset="-78"/>
          </a:endParaRPr>
        </a:p>
      </dgm:t>
    </dgm:pt>
    <dgm:pt modelId="{424E2E6C-EA4E-4570-BB46-FB91CF86C784}" type="parTrans" cxnId="{A5A62EE2-D0B8-41A8-99CF-C9ADBD8ADBE2}">
      <dgm:prSet/>
      <dgm:spPr>
        <a:xfrm>
          <a:off x="1921563" y="672884"/>
          <a:ext cx="170851" cy="538662"/>
        </a:xfrm>
        <a:custGeom>
          <a:avLst/>
          <a:gdLst/>
          <a:ahLst/>
          <a:cxnLst/>
          <a:rect l="0" t="0" r="0" b="0"/>
          <a:pathLst>
            <a:path>
              <a:moveTo>
                <a:pt x="170851" y="0"/>
              </a:moveTo>
              <a:lnTo>
                <a:pt x="170851" y="538662"/>
              </a:lnTo>
              <a:lnTo>
                <a:pt x="0" y="538662"/>
              </a:lnTo>
            </a:path>
          </a:pathLst>
        </a:custGeom>
        <a:noFill/>
        <a:ln w="31750" cap="flat" cmpd="sng" algn="ctr">
          <a:solidFill>
            <a:srgbClr val="B4DCFA">
              <a:lumMod val="25000"/>
            </a:srgbClr>
          </a:solidFill>
          <a:prstDash val="solid"/>
        </a:ln>
        <a:effectLst/>
      </dgm:spPr>
      <dgm:t>
        <a:bodyPr/>
        <a:lstStyle/>
        <a:p>
          <a:endParaRPr lang="en-US" sz="1600">
            <a:cs typeface="B Nazanin" pitchFamily="2" charset="-78"/>
          </a:endParaRPr>
        </a:p>
      </dgm:t>
    </dgm:pt>
    <dgm:pt modelId="{AAF2C2CB-17B5-478C-964B-CF2D4F068096}" type="sibTrans" cxnId="{A5A62EE2-D0B8-41A8-99CF-C9ADBD8ADBE2}">
      <dgm:prSet/>
      <dgm:spPr/>
      <dgm:t>
        <a:bodyPr/>
        <a:lstStyle/>
        <a:p>
          <a:endParaRPr lang="en-US" sz="1600">
            <a:cs typeface="B Nazanin" pitchFamily="2" charset="-78"/>
          </a:endParaRPr>
        </a:p>
      </dgm:t>
    </dgm:pt>
    <dgm:pt modelId="{5E9A39B1-859D-421F-A2DB-E88AABB93541}" type="pres">
      <dgm:prSet presAssocID="{AA9066EC-D116-4AAD-AA8D-919B106F22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4CA023-E6EC-4F9B-9C5D-F8313C7059DA}" type="pres">
      <dgm:prSet presAssocID="{8DFD7D6B-5881-4DFE-844E-30CC68755909}" presName="hierRoot1" presStyleCnt="0">
        <dgm:presLayoutVars>
          <dgm:hierBranch val="init"/>
        </dgm:presLayoutVars>
      </dgm:prSet>
      <dgm:spPr/>
    </dgm:pt>
    <dgm:pt modelId="{FFD11229-D47C-4ECE-BB4E-E6AEA40147BB}" type="pres">
      <dgm:prSet presAssocID="{8DFD7D6B-5881-4DFE-844E-30CC68755909}" presName="rootComposite1" presStyleCnt="0"/>
      <dgm:spPr/>
    </dgm:pt>
    <dgm:pt modelId="{9B6173A0-5A88-448A-888F-B16EC4E5F3E0}" type="pres">
      <dgm:prSet presAssocID="{8DFD7D6B-5881-4DFE-844E-30CC68755909}" presName="rootText1" presStyleLbl="node0" presStyleIdx="0" presStyleCnt="1" custScaleX="87110" custScaleY="35877" custLinFactNeighborY="46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BD89FB-4462-4561-9209-C3EB8CB3AA4E}" type="pres">
      <dgm:prSet presAssocID="{8DFD7D6B-5881-4DFE-844E-30CC687559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F6C2FF4-A6A6-424D-B548-A12CE8B09FE9}" type="pres">
      <dgm:prSet presAssocID="{8DFD7D6B-5881-4DFE-844E-30CC68755909}" presName="hierChild2" presStyleCnt="0"/>
      <dgm:spPr/>
    </dgm:pt>
    <dgm:pt modelId="{22946BB1-A2D2-4FD8-905E-84E6252A0B7D}" type="pres">
      <dgm:prSet presAssocID="{8DFD7D6B-5881-4DFE-844E-30CC68755909}" presName="hierChild3" presStyleCnt="0"/>
      <dgm:spPr/>
    </dgm:pt>
    <dgm:pt modelId="{53EA05C3-6F7C-465D-BA6C-6258BAF271EE}" type="pres">
      <dgm:prSet presAssocID="{424E2E6C-EA4E-4570-BB46-FB91CF86C784}" presName="Name111" presStyleLbl="parChTrans1D2" presStyleIdx="0" presStyleCnt="1" custSzX="914402" custSzY="457200"/>
      <dgm:spPr/>
      <dgm:t>
        <a:bodyPr/>
        <a:lstStyle/>
        <a:p>
          <a:endParaRPr lang="en-US"/>
        </a:p>
      </dgm:t>
    </dgm:pt>
    <dgm:pt modelId="{692A69CE-19B8-4563-B087-522D8D8075F1}" type="pres">
      <dgm:prSet presAssocID="{916309EE-4096-4A68-AE6F-8E3423630AD2}" presName="hierRoot3" presStyleCnt="0">
        <dgm:presLayoutVars>
          <dgm:hierBranch val="init"/>
        </dgm:presLayoutVars>
      </dgm:prSet>
      <dgm:spPr/>
    </dgm:pt>
    <dgm:pt modelId="{F5EC2C6F-63E5-4218-A245-98D495E731F0}" type="pres">
      <dgm:prSet presAssocID="{916309EE-4096-4A68-AE6F-8E3423630AD2}" presName="rootComposite3" presStyleCnt="0"/>
      <dgm:spPr/>
    </dgm:pt>
    <dgm:pt modelId="{DF24B6FF-9E96-4A8F-A72C-70F93023D486}" type="pres">
      <dgm:prSet presAssocID="{916309EE-4096-4A68-AE6F-8E3423630AD2}" presName="rootText3" presStyleLbl="asst1" presStyleIdx="0" presStyleCnt="1" custScaleX="87110" custScaleY="35877" custLinFactNeighborX="989" custLinFactNeighborY="31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B39918-AB4D-4C48-A7ED-ADF6DA835E9E}" type="pres">
      <dgm:prSet presAssocID="{916309EE-4096-4A68-AE6F-8E3423630AD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34746CE-3F63-49F6-85C9-77A92DE9F14A}" type="pres">
      <dgm:prSet presAssocID="{916309EE-4096-4A68-AE6F-8E3423630AD2}" presName="hierChild6" presStyleCnt="0"/>
      <dgm:spPr/>
    </dgm:pt>
    <dgm:pt modelId="{E6E0CA68-F644-4DFD-B42C-6DBD48EE0581}" type="pres">
      <dgm:prSet presAssocID="{916309EE-4096-4A68-AE6F-8E3423630AD2}" presName="hierChild7" presStyleCnt="0"/>
      <dgm:spPr/>
    </dgm:pt>
  </dgm:ptLst>
  <dgm:cxnLst>
    <dgm:cxn modelId="{384824BF-2128-4668-8132-F42362F88EA6}" type="presOf" srcId="{AA9066EC-D116-4AAD-AA8D-919B106F22DE}" destId="{5E9A39B1-859D-421F-A2DB-E88AABB93541}" srcOrd="0" destOrd="0" presId="urn:microsoft.com/office/officeart/2005/8/layout/orgChart1"/>
    <dgm:cxn modelId="{ED810D14-53F1-4290-9A43-38506AC86FEB}" srcId="{AA9066EC-D116-4AAD-AA8D-919B106F22DE}" destId="{8DFD7D6B-5881-4DFE-844E-30CC68755909}" srcOrd="0" destOrd="0" parTransId="{E07B1735-4623-4168-B848-533C172996BA}" sibTransId="{1834C545-C554-4666-A77D-E0CEE9FD5ECE}"/>
    <dgm:cxn modelId="{5102FA72-2CDB-442B-91BC-7BFB0051CF6D}" type="presOf" srcId="{916309EE-4096-4A68-AE6F-8E3423630AD2}" destId="{DF24B6FF-9E96-4A8F-A72C-70F93023D486}" srcOrd="0" destOrd="0" presId="urn:microsoft.com/office/officeart/2005/8/layout/orgChart1"/>
    <dgm:cxn modelId="{598B0ACB-332A-46C1-944B-BDD62750A01D}" type="presOf" srcId="{8DFD7D6B-5881-4DFE-844E-30CC68755909}" destId="{C6BD89FB-4462-4561-9209-C3EB8CB3AA4E}" srcOrd="1" destOrd="0" presId="urn:microsoft.com/office/officeart/2005/8/layout/orgChart1"/>
    <dgm:cxn modelId="{E48C56BB-7777-478C-B376-B1C35D69CFC0}" type="presOf" srcId="{424E2E6C-EA4E-4570-BB46-FB91CF86C784}" destId="{53EA05C3-6F7C-465D-BA6C-6258BAF271EE}" srcOrd="0" destOrd="0" presId="urn:microsoft.com/office/officeart/2005/8/layout/orgChart1"/>
    <dgm:cxn modelId="{A069C2B8-2560-4B6C-A415-671E4198E302}" type="presOf" srcId="{916309EE-4096-4A68-AE6F-8E3423630AD2}" destId="{E2B39918-AB4D-4C48-A7ED-ADF6DA835E9E}" srcOrd="1" destOrd="0" presId="urn:microsoft.com/office/officeart/2005/8/layout/orgChart1"/>
    <dgm:cxn modelId="{A5A62EE2-D0B8-41A8-99CF-C9ADBD8ADBE2}" srcId="{8DFD7D6B-5881-4DFE-844E-30CC68755909}" destId="{916309EE-4096-4A68-AE6F-8E3423630AD2}" srcOrd="0" destOrd="0" parTransId="{424E2E6C-EA4E-4570-BB46-FB91CF86C784}" sibTransId="{AAF2C2CB-17B5-478C-964B-CF2D4F068096}"/>
    <dgm:cxn modelId="{DFBC4347-48DC-4FC5-8FF6-B1BA2A152B44}" type="presOf" srcId="{8DFD7D6B-5881-4DFE-844E-30CC68755909}" destId="{9B6173A0-5A88-448A-888F-B16EC4E5F3E0}" srcOrd="0" destOrd="0" presId="urn:microsoft.com/office/officeart/2005/8/layout/orgChart1"/>
    <dgm:cxn modelId="{3C042E5C-E434-40A2-80C3-FE5429A2C3FB}" type="presParOf" srcId="{5E9A39B1-859D-421F-A2DB-E88AABB93541}" destId="{6E4CA023-E6EC-4F9B-9C5D-F8313C7059DA}" srcOrd="0" destOrd="0" presId="urn:microsoft.com/office/officeart/2005/8/layout/orgChart1"/>
    <dgm:cxn modelId="{73858712-42AF-4272-B834-F2B1D31ECD93}" type="presParOf" srcId="{6E4CA023-E6EC-4F9B-9C5D-F8313C7059DA}" destId="{FFD11229-D47C-4ECE-BB4E-E6AEA40147BB}" srcOrd="0" destOrd="0" presId="urn:microsoft.com/office/officeart/2005/8/layout/orgChart1"/>
    <dgm:cxn modelId="{926F5C37-DD75-4F29-8F21-75E436DCFEBC}" type="presParOf" srcId="{FFD11229-D47C-4ECE-BB4E-E6AEA40147BB}" destId="{9B6173A0-5A88-448A-888F-B16EC4E5F3E0}" srcOrd="0" destOrd="0" presId="urn:microsoft.com/office/officeart/2005/8/layout/orgChart1"/>
    <dgm:cxn modelId="{3D204691-5806-4BC3-9118-3ECCB2F6714E}" type="presParOf" srcId="{FFD11229-D47C-4ECE-BB4E-E6AEA40147BB}" destId="{C6BD89FB-4462-4561-9209-C3EB8CB3AA4E}" srcOrd="1" destOrd="0" presId="urn:microsoft.com/office/officeart/2005/8/layout/orgChart1"/>
    <dgm:cxn modelId="{BC3D8069-19F9-4500-9AFC-9EBCB47BAEC6}" type="presParOf" srcId="{6E4CA023-E6EC-4F9B-9C5D-F8313C7059DA}" destId="{6F6C2FF4-A6A6-424D-B548-A12CE8B09FE9}" srcOrd="1" destOrd="0" presId="urn:microsoft.com/office/officeart/2005/8/layout/orgChart1"/>
    <dgm:cxn modelId="{844649DC-851C-4D20-B0ED-F35153772960}" type="presParOf" srcId="{6E4CA023-E6EC-4F9B-9C5D-F8313C7059DA}" destId="{22946BB1-A2D2-4FD8-905E-84E6252A0B7D}" srcOrd="2" destOrd="0" presId="urn:microsoft.com/office/officeart/2005/8/layout/orgChart1"/>
    <dgm:cxn modelId="{3B120BD6-D8BF-4910-8C7F-415C48C94A47}" type="presParOf" srcId="{22946BB1-A2D2-4FD8-905E-84E6252A0B7D}" destId="{53EA05C3-6F7C-465D-BA6C-6258BAF271EE}" srcOrd="0" destOrd="0" presId="urn:microsoft.com/office/officeart/2005/8/layout/orgChart1"/>
    <dgm:cxn modelId="{6984BA1D-A04C-447B-905D-0BE4E861C5A5}" type="presParOf" srcId="{22946BB1-A2D2-4FD8-905E-84E6252A0B7D}" destId="{692A69CE-19B8-4563-B087-522D8D8075F1}" srcOrd="1" destOrd="0" presId="urn:microsoft.com/office/officeart/2005/8/layout/orgChart1"/>
    <dgm:cxn modelId="{4F157ECF-0DA7-4E12-8F02-47E42E4CD578}" type="presParOf" srcId="{692A69CE-19B8-4563-B087-522D8D8075F1}" destId="{F5EC2C6F-63E5-4218-A245-98D495E731F0}" srcOrd="0" destOrd="0" presId="urn:microsoft.com/office/officeart/2005/8/layout/orgChart1"/>
    <dgm:cxn modelId="{0CDB37D1-A99C-472F-8F53-1118BEC04C94}" type="presParOf" srcId="{F5EC2C6F-63E5-4218-A245-98D495E731F0}" destId="{DF24B6FF-9E96-4A8F-A72C-70F93023D486}" srcOrd="0" destOrd="0" presId="urn:microsoft.com/office/officeart/2005/8/layout/orgChart1"/>
    <dgm:cxn modelId="{A8C79FFB-6BDB-457A-8DF6-3903D78B837C}" type="presParOf" srcId="{F5EC2C6F-63E5-4218-A245-98D495E731F0}" destId="{E2B39918-AB4D-4C48-A7ED-ADF6DA835E9E}" srcOrd="1" destOrd="0" presId="urn:microsoft.com/office/officeart/2005/8/layout/orgChart1"/>
    <dgm:cxn modelId="{77787442-7465-4ACF-AFDB-361DF5E558D0}" type="presParOf" srcId="{692A69CE-19B8-4563-B087-522D8D8075F1}" destId="{F34746CE-3F63-49F6-85C9-77A92DE9F14A}" srcOrd="1" destOrd="0" presId="urn:microsoft.com/office/officeart/2005/8/layout/orgChart1"/>
    <dgm:cxn modelId="{6CF6567B-26C0-45A6-B182-D98E678A5043}" type="presParOf" srcId="{692A69CE-19B8-4563-B087-522D8D8075F1}" destId="{E6E0CA68-F644-4DFD-B42C-6DBD48EE0581}" srcOrd="2" destOrd="0" presId="urn:microsoft.com/office/officeart/2005/8/layout/orgChart1"/>
  </dgm:cxnLst>
  <dgm:bg>
    <a:noFill/>
  </dgm:bg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A05C3-6F7C-465D-BA6C-6258BAF271EE}">
      <dsp:nvSpPr>
        <dsp:cNvPr id="0" name=""/>
        <dsp:cNvSpPr/>
      </dsp:nvSpPr>
      <dsp:spPr>
        <a:xfrm>
          <a:off x="1955168" y="882631"/>
          <a:ext cx="196417" cy="499757"/>
        </a:xfrm>
        <a:custGeom>
          <a:avLst/>
          <a:gdLst/>
          <a:ahLst/>
          <a:cxnLst/>
          <a:rect l="0" t="0" r="0" b="0"/>
          <a:pathLst>
            <a:path>
              <a:moveTo>
                <a:pt x="170851" y="0"/>
              </a:moveTo>
              <a:lnTo>
                <a:pt x="170851" y="538662"/>
              </a:lnTo>
              <a:lnTo>
                <a:pt x="0" y="538662"/>
              </a:lnTo>
            </a:path>
          </a:pathLst>
        </a:custGeom>
        <a:noFill/>
        <a:ln w="31750" cap="flat" cmpd="sng" algn="ctr">
          <a:solidFill>
            <a:srgbClr val="B4DCFA">
              <a:lumMod val="25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173A0-5A88-448A-888F-B16EC4E5F3E0}">
      <dsp:nvSpPr>
        <dsp:cNvPr id="0" name=""/>
        <dsp:cNvSpPr/>
      </dsp:nvSpPr>
      <dsp:spPr>
        <a:xfrm>
          <a:off x="1252105" y="512173"/>
          <a:ext cx="1798959" cy="370458"/>
        </a:xfrm>
        <a:prstGeom prst="rect">
          <a:avLst/>
        </a:prstGeom>
        <a:noFill/>
        <a:ln w="38100" cap="flat" cmpd="sng" algn="ctr">
          <a:solidFill>
            <a:srgbClr val="B4DCFA">
              <a:lumMod val="25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rgbClr val="021828"/>
            </a:solidFill>
            <a:latin typeface="IRANSans" panose="020B0506030804020204" pitchFamily="34" charset="-78"/>
            <a:ea typeface="+mn-ea"/>
            <a:cs typeface="IRANSans" panose="020B0506030804020204" pitchFamily="34" charset="-78"/>
          </a:endParaRPr>
        </a:p>
      </dsp:txBody>
      <dsp:txXfrm>
        <a:off x="1252105" y="512173"/>
        <a:ext cx="1798959" cy="370458"/>
      </dsp:txXfrm>
    </dsp:sp>
    <dsp:sp modelId="{DF24B6FF-9E96-4A8F-A72C-70F93023D486}">
      <dsp:nvSpPr>
        <dsp:cNvPr id="0" name=""/>
        <dsp:cNvSpPr/>
      </dsp:nvSpPr>
      <dsp:spPr>
        <a:xfrm>
          <a:off x="156208" y="1197160"/>
          <a:ext cx="1798959" cy="370458"/>
        </a:xfrm>
        <a:prstGeom prst="rect">
          <a:avLst/>
        </a:prstGeom>
        <a:noFill/>
        <a:ln w="38100" cap="flat" cmpd="sng" algn="ctr">
          <a:solidFill>
            <a:srgbClr val="B4DCFA">
              <a:lumMod val="25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solidFill>
                <a:srgbClr val="021828"/>
              </a:solidFill>
              <a:latin typeface="IRANSans" panose="020B0506030804020204" pitchFamily="34" charset="-78"/>
              <a:ea typeface="+mn-ea"/>
              <a:cs typeface="IRANSans" panose="020B0506030804020204" pitchFamily="34" charset="-78"/>
            </a:rPr>
            <a:t> </a:t>
          </a:r>
          <a:endParaRPr lang="en-US" sz="1600" kern="1200" dirty="0">
            <a:solidFill>
              <a:srgbClr val="021828"/>
            </a:solidFill>
            <a:latin typeface="IRANSans" panose="020B0506030804020204" pitchFamily="34" charset="-78"/>
            <a:ea typeface="+mn-ea"/>
            <a:cs typeface="IRANSans" panose="020B0506030804020204" pitchFamily="34" charset="-78"/>
          </a:endParaRPr>
        </a:p>
      </dsp:txBody>
      <dsp:txXfrm>
        <a:off x="156208" y="1197160"/>
        <a:ext cx="1798959" cy="370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IRANSans" panose="020B0506030804020204" pitchFamily="34" charset="-78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IRANSans" panose="020B0506030804020204" pitchFamily="34" charset="-78"/>
              </a:defRPr>
            </a:lvl1pPr>
          </a:lstStyle>
          <a:p>
            <a:fld id="{2C5E898E-CD2C-41FE-AD9B-5B2E4653D11E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IRANSans" panose="020B0506030804020204" pitchFamily="34" charset="-78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IRANSans" panose="020B0506030804020204" pitchFamily="34" charset="-78"/>
              </a:defRPr>
            </a:lvl1pPr>
          </a:lstStyle>
          <a:p>
            <a:fld id="{B210F03A-EE8D-484D-BAF1-76ADA8678F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4009" y="1389888"/>
            <a:ext cx="8007658" cy="7499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عنوان آموزش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Picture\Logo File\FaraDars\FaraDars-Logo-24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80" y="269217"/>
            <a:ext cx="1879389" cy="19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Placeholder 39"/>
          <p:cNvSpPr>
            <a:spLocks noGrp="1"/>
          </p:cNvSpPr>
          <p:nvPr>
            <p:ph type="body" sz="quarter" idx="18" hasCustomPrompt="1"/>
          </p:nvPr>
        </p:nvSpPr>
        <p:spPr>
          <a:xfrm>
            <a:off x="601663" y="2166410"/>
            <a:ext cx="10993437" cy="749998"/>
          </a:xfr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8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درس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2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4009" y="1389888"/>
            <a:ext cx="8007658" cy="7499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600"/>
            </a:lvl1pPr>
          </a:lstStyle>
          <a:p>
            <a:r>
              <a:rPr lang="fa-IR" dirty="0"/>
              <a:t>عنوان آموزش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Picture\Logo File\FaraDars\FaraDars-Logo-24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80" y="269217"/>
            <a:ext cx="1879389" cy="19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Placeholder 39"/>
          <p:cNvSpPr>
            <a:spLocks noGrp="1"/>
          </p:cNvSpPr>
          <p:nvPr>
            <p:ph type="body" sz="quarter" idx="18" hasCustomPrompt="1"/>
          </p:nvPr>
        </p:nvSpPr>
        <p:spPr>
          <a:xfrm>
            <a:off x="601663" y="2166410"/>
            <a:ext cx="10993437" cy="749998"/>
          </a:xfr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3400" b="1">
                <a:cs typeface="IRANSans" panose="020B0506030804020204" pitchFamily="34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عنوان فصل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89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</p:spPr>
        <p:txBody>
          <a:bodyPr>
            <a:noAutofit/>
          </a:bodyPr>
          <a:lstStyle>
            <a:lvl1pPr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 smtClean="0"/>
              <a:t>    برای </a:t>
            </a:r>
            <a:r>
              <a:rPr lang="fa-IR" dirty="0"/>
              <a:t>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بدون انیمیشن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17097"/>
          </a:xfrm>
        </p:spPr>
        <p:txBody>
          <a:bodyPr/>
          <a:lstStyle>
            <a:lvl1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18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16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1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3682" y="2716566"/>
            <a:ext cx="10999432" cy="5504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عنوان بخش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3682" y="3284843"/>
            <a:ext cx="10999432" cy="54143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عنوان زیربخش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05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606328"/>
            <a:ext cx="10990556" cy="587472"/>
          </a:xfrm>
        </p:spPr>
        <p:txBody>
          <a:bodyPr>
            <a:noAutofit/>
          </a:bodyPr>
          <a:lstStyle>
            <a:lvl1pPr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 smtClean="0"/>
              <a:t>    برای </a:t>
            </a:r>
            <a:r>
              <a:rPr lang="fa-IR" dirty="0"/>
              <a:t>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بدون انیمیشن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2558" y="1373187"/>
            <a:ext cx="5258403" cy="4899844"/>
          </a:xfrm>
        </p:spPr>
        <p:txBody>
          <a:bodyPr/>
          <a:lstStyle>
            <a:lvl1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23888" y="1373187"/>
            <a:ext cx="5279225" cy="4899844"/>
          </a:xfrm>
        </p:spPr>
        <p:txBody>
          <a:bodyPr/>
          <a:lstStyle>
            <a:lvl1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18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3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804" y="603682"/>
            <a:ext cx="11008310" cy="585926"/>
          </a:xfrm>
        </p:spPr>
        <p:txBody>
          <a:bodyPr>
            <a:noAutofit/>
          </a:bodyPr>
          <a:lstStyle>
            <a:lvl1pPr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 smtClean="0"/>
              <a:t>    برای </a:t>
            </a:r>
            <a:r>
              <a:rPr lang="fa-IR" dirty="0"/>
              <a:t>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بدون انیمیشن</a:t>
            </a:r>
            <a:r>
              <a:rPr lang="en-US" dirty="0"/>
              <a:t>(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804" y="1494731"/>
            <a:ext cx="5267611" cy="493866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805" y="2095130"/>
            <a:ext cx="5267610" cy="4177901"/>
          </a:xfrm>
        </p:spPr>
        <p:txBody>
          <a:bodyPr/>
          <a:lstStyle>
            <a:lvl1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18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16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12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</a:t>
            </a:r>
            <a:r>
              <a:rPr lang="fa-IR" dirty="0" smtClean="0"/>
              <a:t>چهارم</a:t>
            </a:r>
          </a:p>
          <a:p>
            <a:pPr lvl="4"/>
            <a:r>
              <a:rPr lang="fa-IR" dirty="0" smtClean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40979" y="1494731"/>
            <a:ext cx="5262135" cy="49386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2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40979" y="2095130"/>
            <a:ext cx="5262135" cy="4177901"/>
          </a:xfrm>
        </p:spPr>
        <p:txBody>
          <a:bodyPr/>
          <a:lstStyle>
            <a:lvl1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18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16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12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</a:t>
            </a:r>
            <a:r>
              <a:rPr lang="fa-IR" dirty="0" smtClean="0"/>
              <a:t>چهارم</a:t>
            </a:r>
          </a:p>
          <a:p>
            <a:pPr lvl="4"/>
            <a:r>
              <a:rPr lang="fa-IR" dirty="0" smtClean="0"/>
              <a:t>سطح پنجم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72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606328"/>
            <a:ext cx="10990556" cy="587472"/>
          </a:xfrm>
        </p:spPr>
        <p:txBody>
          <a:bodyPr>
            <a:noAutofit/>
          </a:bodyPr>
          <a:lstStyle>
            <a:lvl1pPr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 smtClean="0"/>
              <a:t>    برای </a:t>
            </a:r>
            <a:r>
              <a:rPr lang="fa-IR" dirty="0"/>
              <a:t>ویرایش عنوان اسلاید، کلیک نمایید </a:t>
            </a:r>
            <a:r>
              <a:rPr lang="en-US" dirty="0" smtClean="0"/>
              <a:t>)</a:t>
            </a:r>
            <a:r>
              <a:rPr lang="fa-IR" dirty="0" smtClean="0"/>
              <a:t>بدون انیمیشن</a:t>
            </a:r>
            <a:r>
              <a:rPr lang="en-US" dirty="0" smtClean="0"/>
              <a:t>(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1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40157"/>
          </a:xfrm>
        </p:spPr>
        <p:txBody>
          <a:bodyPr/>
          <a:lstStyle>
            <a:lvl1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18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14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" b="1" dirty="0" smtClean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منابع</a:t>
            </a:r>
            <a:endParaRPr lang="en-US" sz="2400" b="1" dirty="0" smtClean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/>
            <a:endParaRPr lang="en-US" sz="4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71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fa-IR" sz="400" b="1" dirty="0" smtClean="0"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400" b="1" dirty="0" smtClean="0">
                <a:latin typeface="IRANSans" panose="020B0506030804020204" pitchFamily="34" charset="-78"/>
                <a:cs typeface="IRANSans" panose="020B0506030804020204" pitchFamily="34" charset="-78"/>
              </a:rPr>
              <a:t>رعایت حقوق مولف</a:t>
            </a:r>
          </a:p>
          <a:p>
            <a:pPr algn="ctr" rtl="1"/>
            <a:endParaRPr lang="en-US" sz="4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401510"/>
            <a:ext cx="10990556" cy="4848631"/>
          </a:xfrm>
          <a:prstGeom prst="roundRect">
            <a:avLst>
              <a:gd name="adj" fmla="val 523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1200" dirty="0" smtClean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407601" y="4096644"/>
            <a:ext cx="290558" cy="36498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375935" y="4096643"/>
            <a:ext cx="380296" cy="36498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97613" y="4704203"/>
            <a:ext cx="3408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انتخاب یکی از دو گزینه در حالت </a:t>
            </a:r>
            <a:r>
              <a:rPr lang="en-US" sz="1400" dirty="0" smtClean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Slide Show</a:t>
            </a:r>
            <a:endParaRPr lang="en-US" sz="1400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46034" y="1734802"/>
            <a:ext cx="10511328" cy="157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هیچ‌گونه برداشت یا کپی غیرمجاز از نوشته‌های عمومی و غیرعمومی (چاپی و آنلاین) مرتبط با موضوع آموزش که ناقض حقوق مولف دیگر باشد، صورت نگرفته است و تمامی منابع استفاده شده در تهیه مطالب این آموزش، در لیست اسلاید قبل ذکر شده است.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144" name="OptionButton1" r:id="rId2" imgW="752400" imgH="361800"/>
        </mc:Choice>
        <mc:Fallback>
          <p:control name="OptionButton1" r:id="rId2" imgW="752400" imgH="361800">
            <p:pic>
              <p:nvPicPr>
                <p:cNvPr id="13" name="OptionButton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840277" y="4096643"/>
                  <a:ext cx="752033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45" name="OptionButton3" r:id="rId3" imgW="1200240" imgH="371520"/>
        </mc:Choice>
        <mc:Fallback>
          <p:control name="OptionButton3" r:id="rId3" imgW="1200240" imgH="371520">
            <p:pic>
              <p:nvPicPr>
                <p:cNvPr id="14" name="OptionButton3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452363" y="4096643"/>
                  <a:ext cx="1198019" cy="36788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9260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558" y="606328"/>
            <a:ext cx="10990556" cy="587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عنوان اسلاید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558" y="1326965"/>
            <a:ext cx="10990556" cy="4946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142695" y="133165"/>
            <a:ext cx="546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IRANSans" panose="020B0506030804020204" pitchFamily="34" charset="-78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" y="0"/>
            <a:ext cx="12197917" cy="6858002"/>
            <a:chOff x="1" y="0"/>
            <a:chExt cx="12197917" cy="6858002"/>
          </a:xfrm>
        </p:grpSpPr>
        <p:sp>
          <p:nvSpPr>
            <p:cNvPr id="9" name="Frame 8"/>
            <p:cNvSpPr/>
            <p:nvPr userDrawn="1"/>
          </p:nvSpPr>
          <p:spPr>
            <a:xfrm>
              <a:off x="1" y="0"/>
              <a:ext cx="12197917" cy="6858000"/>
            </a:xfrm>
            <a:prstGeom prst="frame">
              <a:avLst>
                <a:gd name="adj1" fmla="val 869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IRANSans" panose="020B0506030804020204" pitchFamily="34" charset="-78"/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956800" y="0"/>
              <a:ext cx="2235200" cy="1193800"/>
            </a:xfrm>
            <a:prstGeom prst="rect">
              <a:avLst/>
            </a:prstGeom>
            <a:solidFill>
              <a:srgbClr val="B4DCFA"/>
            </a:solidFill>
            <a:ln w="25400" cap="flat" cmpd="sng" algn="ctr">
              <a:solidFill>
                <a:srgbClr val="063C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در این قسمت چیزی ننویسید، </a:t>
              </a:r>
              <a:endParaRPr kumimoji="0" lang="fa-I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endParaRPr>
            </a:p>
            <a:p>
              <a:pPr marL="0" marR="0" lvl="0" indent="0" algn="ctr" defTabSz="121917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زیرا </a:t>
              </a:r>
              <a:r>
                <a:rPr kumimoji="0" lang="fa-I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لوگوی فرادرس قرار می‌گیرد.</a:t>
              </a:r>
            </a:p>
            <a:p>
              <a:pPr marL="0" marR="0" lvl="0" indent="0" algn="ctr" defTabSz="121917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در زمان ضبط اسلاید تایید شده شما توسط فرادرس، نباید این کادر وجود داشته باشد.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612558" y="150921"/>
              <a:ext cx="93383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0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612558" y="6433262"/>
              <a:ext cx="109905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0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 rot="16200000">
              <a:off x="-2953313" y="3270995"/>
              <a:ext cx="6488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0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9057344" y="3902791"/>
              <a:ext cx="5664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0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IRANSans" panose="020B0506030804020204" pitchFamily="34" charset="-78"/>
                  <a:ea typeface="+mn-ea"/>
                  <a:cs typeface="IRANSans" panose="020B0506030804020204" pitchFamily="34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0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1430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002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559F-E70D-4766-A622-78C5BC1CF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روش تهیه پاورپوینت‌های فرادرس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E95F14-0554-4DB1-AF6A-EFE39CF7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07E472-8D4D-467B-806A-498B4CAB8A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a-IR" dirty="0"/>
              <a:t>پروتکل استاندارد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تنظیمات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/>
            <a:r>
              <a:rPr lang="fa-IR" sz="2200" dirty="0"/>
              <a:t>اندازه فونت نوشته‌های </a:t>
            </a:r>
            <a:r>
              <a:rPr lang="fa-IR" sz="2200" dirty="0" smtClean="0"/>
              <a:t>داخل </a:t>
            </a:r>
            <a:r>
              <a:rPr lang="fa-IR" sz="2200" dirty="0"/>
              <a:t>اسلاید، بین </a:t>
            </a:r>
            <a:r>
              <a:rPr lang="fa-IR" sz="2200" dirty="0" smtClean="0"/>
              <a:t>18 </a:t>
            </a:r>
            <a:r>
              <a:rPr lang="fa-IR" sz="2200" dirty="0"/>
              <a:t>تا </a:t>
            </a:r>
            <a:r>
              <a:rPr lang="fa-IR" sz="2200" dirty="0" smtClean="0"/>
              <a:t>22 </a:t>
            </a:r>
            <a:r>
              <a:rPr lang="fa-IR" sz="2200" dirty="0"/>
              <a:t>باشد.</a:t>
            </a:r>
          </a:p>
          <a:p>
            <a:pPr marL="342900" lvl="0" indent="-342900">
              <a:spcBef>
                <a:spcPct val="20000"/>
              </a:spcBef>
            </a:pPr>
            <a:r>
              <a:rPr lang="fa-IR" dirty="0">
                <a:solidFill>
                  <a:srgbClr val="021828"/>
                </a:solidFill>
              </a:rPr>
              <a:t>در صورتی که </a:t>
            </a:r>
            <a:r>
              <a:rPr lang="fa-IR" dirty="0" smtClean="0">
                <a:solidFill>
                  <a:srgbClr val="021828"/>
                </a:solidFill>
              </a:rPr>
              <a:t>به‌جز </a:t>
            </a:r>
            <a:r>
              <a:rPr lang="fa-IR" dirty="0">
                <a:solidFill>
                  <a:srgbClr val="021828"/>
                </a:solidFill>
              </a:rPr>
              <a:t>رنگ سیاه، می‌خواهید از حالت رنگی برای برخی از قسمت‌های متن استفاده نمایید، از رنگ‌های استاندارد موجود در پاورپوینت </a:t>
            </a:r>
            <a:r>
              <a:rPr lang="fa-IR" dirty="0" smtClean="0">
                <a:solidFill>
                  <a:srgbClr val="021828"/>
                </a:solidFill>
              </a:rPr>
              <a:t>(با رعایت کنتراست مناسب) </a:t>
            </a:r>
            <a:r>
              <a:rPr lang="fa-IR" dirty="0">
                <a:solidFill>
                  <a:srgbClr val="021828"/>
                </a:solidFill>
              </a:rPr>
              <a:t>استفاده نمایید</a:t>
            </a:r>
            <a:r>
              <a:rPr lang="fa-IR" dirty="0" smtClean="0">
                <a:solidFill>
                  <a:srgbClr val="021828"/>
                </a:solidFill>
              </a:rPr>
              <a:t>.</a:t>
            </a:r>
            <a:endParaRPr lang="fa-IR" dirty="0">
              <a:solidFill>
                <a:srgbClr val="02182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10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943722" y="4918914"/>
            <a:ext cx="333375" cy="228600"/>
          </a:xfrm>
          <a:prstGeom prst="left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RANSans" panose="020B0506030804020204" pitchFamily="34" charset="-78"/>
              <a:ea typeface="+mn-ea"/>
              <a:cs typeface="IRANSans" panose="020B0506030804020204" pitchFamily="34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3517" y="4833159"/>
            <a:ext cx="793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spcBef>
                <a:spcPct val="20000"/>
              </a:spcBef>
            </a:pPr>
            <a:r>
              <a:rPr lang="fa-IR" b="1" dirty="0">
                <a:solidFill>
                  <a:srgbClr val="7030A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بنفش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00206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سرمه‌ای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0070C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آبی پررنگ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00B0F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آبی کم‌رنگ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00B05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سبز پررنگ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92D05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سبز کم‌رنگ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FFC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نارنجی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FF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قرمز</a:t>
            </a:r>
            <a:r>
              <a:rPr lang="fa-IR" b="1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، </a:t>
            </a:r>
            <a:r>
              <a:rPr lang="fa-IR" b="1" dirty="0">
                <a:solidFill>
                  <a:srgbClr val="C0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قهوه‌ای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82" y="3248297"/>
            <a:ext cx="2150590" cy="300167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7757" y="4894362"/>
            <a:ext cx="2155315" cy="2531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272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نوشتن فرمول‌ها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000" dirty="0"/>
              <a:t>تا حد امکان، از تصویر فرمول‌ها (عکس گرفتن از کتاب یا </a:t>
            </a:r>
            <a:r>
              <a:rPr lang="en-US" sz="2000" dirty="0"/>
              <a:t>pdf</a:t>
            </a:r>
            <a:r>
              <a:rPr lang="fa-IR" sz="2000" dirty="0"/>
              <a:t>) استفاده </a:t>
            </a:r>
            <a:r>
              <a:rPr lang="fa-IR" sz="2000" u="sng" dirty="0"/>
              <a:t>ننمایید</a:t>
            </a:r>
            <a:r>
              <a:rPr lang="fa-IR" sz="2000" dirty="0"/>
              <a:t>.</a:t>
            </a:r>
          </a:p>
          <a:p>
            <a:r>
              <a:rPr lang="fa-IR" sz="2000" dirty="0"/>
              <a:t>اگر </a:t>
            </a:r>
            <a:r>
              <a:rPr lang="fa-IR" sz="2000" dirty="0" smtClean="0"/>
              <a:t>قصد استفاده از </a:t>
            </a:r>
            <a:r>
              <a:rPr lang="fa-IR" sz="2000" dirty="0"/>
              <a:t>فرمول </a:t>
            </a:r>
            <a:r>
              <a:rPr lang="fa-IR" sz="2000" dirty="0" smtClean="0"/>
              <a:t>را دارید، </a:t>
            </a:r>
            <a:r>
              <a:rPr lang="fa-IR" sz="2000" dirty="0"/>
              <a:t>آن‌ها در محیط </a:t>
            </a:r>
            <a:r>
              <a:rPr lang="en-US" sz="2000" dirty="0" err="1"/>
              <a:t>Powerpoint</a:t>
            </a:r>
            <a:r>
              <a:rPr lang="fa-IR" sz="2000" dirty="0"/>
              <a:t> تایپ نمایید تا امکان ویرایش و تغییر اندازه آن به سادگی میسر باشد. برای اضافه کردن فرمول دلخواه، به مسیر </a:t>
            </a:r>
            <a:r>
              <a:rPr lang="fa-IR" sz="2000" dirty="0" smtClean="0"/>
              <a:t>زیر </a:t>
            </a:r>
            <a:r>
              <a:rPr lang="fa-IR" sz="2000" dirty="0"/>
              <a:t>مراجعه </a:t>
            </a:r>
            <a:r>
              <a:rPr lang="fa-IR" sz="2000" dirty="0" smtClean="0"/>
              <a:t>نمایید:</a:t>
            </a:r>
          </a:p>
          <a:p>
            <a:pPr marL="0" indent="0" rtl="0">
              <a:buNone/>
            </a:pPr>
            <a:r>
              <a:rPr lang="en-US" sz="2000" dirty="0" smtClean="0"/>
              <a:t>Insert </a:t>
            </a:r>
            <a:r>
              <a:rPr lang="en-US" sz="2000" dirty="0"/>
              <a:t>→ </a:t>
            </a:r>
            <a:r>
              <a:rPr lang="en-US" sz="2000" dirty="0" smtClean="0"/>
              <a:t>Equation</a:t>
            </a:r>
            <a:endParaRPr lang="en-US" sz="2000" dirty="0"/>
          </a:p>
          <a:p>
            <a:pPr marL="233363" indent="0">
              <a:buNone/>
            </a:pPr>
            <a:r>
              <a:rPr lang="fa-IR" sz="2000" dirty="0"/>
              <a:t>سپس می‌توانید با استفاده از الگوهای سمت راست شکل زیر، فرمول دلخواه خود را ایجاد </a:t>
            </a:r>
            <a:r>
              <a:rPr lang="fa-IR" sz="2000" dirty="0" smtClean="0"/>
              <a:t>کنید </a:t>
            </a:r>
            <a:r>
              <a:rPr lang="fa-IR" sz="2000" dirty="0"/>
              <a:t>و در صورت نیاز، برای تکمیل فرمول، از نمادهای سمت چپ این تصویر استفاده نمایید: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81" t="2524" r="523" b="4751"/>
          <a:stretch/>
        </p:blipFill>
        <p:spPr>
          <a:xfrm>
            <a:off x="1292147" y="4774850"/>
            <a:ext cx="9623229" cy="14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نوشتن فرمول‌ها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fa-IR" sz="2000" dirty="0"/>
                  <a:t>اگر فرمول‌ها پیچیده است و امکان نمایش مرحله‌ای آن وجود دارد، با انیمیشن و نمایش مرحله‌ای، فرمول را توضیح دهید.</a:t>
                </a:r>
              </a:p>
              <a:p>
                <a:r>
                  <a:rPr lang="fa-IR" sz="2000" dirty="0"/>
                  <a:t>چند نمونه از فرمول‌های تایپ شده</a:t>
                </a:r>
                <a:r>
                  <a:rPr lang="fa-IR" sz="2000" dirty="0" smtClean="0"/>
                  <a:t>:</a:t>
                </a:r>
              </a:p>
              <a:p>
                <a:pPr marL="0" indent="0">
                  <a:buNone/>
                </a:pPr>
                <a:endParaRPr lang="fa-IR" sz="800" dirty="0"/>
              </a:p>
              <a:p>
                <a:pPr lvl="0" algn="l" rtl="0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𝐹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𝑚𝑎</m:t>
                    </m:r>
                  </m:oMath>
                </a14:m>
                <a:endParaRPr lang="en-US" sz="2000" dirty="0">
                  <a:solidFill>
                    <a:prstClr val="black"/>
                  </a:solidFill>
                </a:endParaRPr>
              </a:p>
              <a:p>
                <a:pPr lvl="0" algn="l" rtl="0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eqArr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−&amp;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,  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&lt;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0</m:t>
                            </m:r>
                          </m:e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&amp;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,  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≥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>
                  <a:solidFill>
                    <a:prstClr val="black"/>
                  </a:solidFill>
                </a:endParaRPr>
              </a:p>
              <a:p>
                <a:pPr lvl="0" algn="l" rtl="0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.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𝑑𝑥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=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𝐹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begChr m:val="|"/>
                            <m:endChr m:val="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cs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=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𝐹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lvl="0" algn="l" rtl="0"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𝐴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±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𝐵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𝐴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±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𝐵</m:t>
                                    </m:r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) </m:t>
                                    </m:r>
                                  </m:e>
                                </m:func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(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∓</m:t>
                            </m:r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𝐴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𝐵</m:t>
                                    </m:r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func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21" r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15497" y="3230887"/>
                <a:ext cx="407947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Bef>
                    <a:spcPts val="1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2000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201738" lvl="0" algn="just">
                  <a:lnSpc>
                    <a:spcPct val="15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^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IRANSans" panose="020B0506030804020204" pitchFamily="34" charset="-78"/>
                  <a:cs typeface="IRANSans" panose="020B0506030804020204" pitchFamily="34" charset="-78"/>
                </a:endParaRPr>
              </a:p>
              <a:p>
                <a:pPr marL="1201738" lvl="0" algn="just">
                  <a:lnSpc>
                    <a:spcPct val="15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IRANSans" panose="020B0506030804020204" pitchFamily="34" charset="-78"/>
                  <a:ea typeface="Cambria Math" panose="02040503050406030204" pitchFamily="18" charset="0"/>
                  <a:cs typeface="IRANSans" panose="020B0506030804020204" pitchFamily="34" charset="-78"/>
                </a:endParaRPr>
              </a:p>
              <a:p>
                <a:pPr marL="1201738" lvl="0" algn="just">
                  <a:lnSpc>
                    <a:spcPct val="15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IRANSans" panose="020B0506030804020204" pitchFamily="34" charset="-78"/>
                  <a:ea typeface="Cambria Math" panose="02040503050406030204" pitchFamily="18" charset="0"/>
                  <a:cs typeface="IRANSans" panose="020B0506030804020204" pitchFamily="34" charset="-78"/>
                </a:endParaRPr>
              </a:p>
              <a:p>
                <a:pPr marL="1201738" lvl="0">
                  <a:lnSpc>
                    <a:spcPct val="15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IRANSans" panose="020B0506030804020204" pitchFamily="34" charset="-78"/>
                  <a:ea typeface="Cambria Math" panose="02040503050406030204" pitchFamily="18" charset="0"/>
                  <a:cs typeface="IRANSans" panose="020B0506030804020204" pitchFamily="34" charset="-78"/>
                </a:endParaRPr>
              </a:p>
              <a:p>
                <a:pPr marL="1201738" lvl="0">
                  <a:lnSpc>
                    <a:spcPct val="15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IRANSans" panose="020B0506030804020204" pitchFamily="34" charset="-78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497" y="3230887"/>
                <a:ext cx="4079471" cy="2862322"/>
              </a:xfrm>
              <a:prstGeom prst="rect">
                <a:avLst/>
              </a:prstGeom>
              <a:blipFill>
                <a:blip r:embed="rId3"/>
                <a:stretch>
                  <a:fillRect l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98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تصویر فرمول‌ها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57" y="1432874"/>
            <a:ext cx="10982411" cy="1249941"/>
          </a:xfrm>
        </p:spPr>
        <p:txBody>
          <a:bodyPr/>
          <a:lstStyle/>
          <a:p>
            <a:r>
              <a:rPr lang="fa-IR" dirty="0"/>
              <a:t>در صورتی که </a:t>
            </a:r>
            <a:r>
              <a:rPr lang="fa-IR" dirty="0" smtClean="0"/>
              <a:t>به‌جای </a:t>
            </a:r>
            <a:r>
              <a:rPr lang="fa-IR" dirty="0"/>
              <a:t>تایپ یک فرمول، تمایل دارید از تصویر آن استفاده کنید، </a:t>
            </a:r>
            <a:r>
              <a:rPr lang="fa-IR" dirty="0" smtClean="0"/>
              <a:t>حتما </a:t>
            </a:r>
            <a:r>
              <a:rPr lang="fa-IR" dirty="0"/>
              <a:t>تصویر استاندارد (از نظر نوع فونت و...) و با کیفیتی را </a:t>
            </a:r>
            <a:r>
              <a:rPr lang="fa-IR" dirty="0" smtClean="0"/>
              <a:t>به‌کار </a:t>
            </a:r>
            <a:r>
              <a:rPr lang="fa-IR" dirty="0"/>
              <a:t>ببرید.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6" r="6850"/>
          <a:stretch/>
        </p:blipFill>
        <p:spPr>
          <a:xfrm>
            <a:off x="7108168" y="3299951"/>
            <a:ext cx="4304582" cy="1210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12" b="-11168"/>
          <a:stretch/>
        </p:blipFill>
        <p:spPr>
          <a:xfrm>
            <a:off x="4040907" y="5130484"/>
            <a:ext cx="4122357" cy="1142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306" y="3383724"/>
            <a:ext cx="3964736" cy="102293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12553" y="2638401"/>
            <a:ext cx="10982411" cy="680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2200" b="1" dirty="0">
                <a:solidFill>
                  <a:srgbClr val="FF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نمونه‌های نامناسب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1058" y="4539080"/>
            <a:ext cx="11002056" cy="520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2200" b="1" dirty="0">
                <a:solidFill>
                  <a:srgbClr val="00B05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نمونه مناسب</a:t>
            </a:r>
            <a:endParaRPr lang="en-US" sz="2200" b="1" dirty="0">
              <a:solidFill>
                <a:srgbClr val="00B05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93" y="3781574"/>
            <a:ext cx="265013" cy="2642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539" y="5573862"/>
            <a:ext cx="255790" cy="2557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33" y="3783175"/>
            <a:ext cx="263324" cy="26258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631577" y="3365794"/>
            <a:ext cx="233082" cy="2290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24636" y="3643699"/>
            <a:ext cx="233082" cy="2290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53671" y="3978302"/>
            <a:ext cx="262978" cy="2888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2135" y="4045757"/>
            <a:ext cx="70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solidFill>
                  <a:srgbClr val="FF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وضوح</a:t>
            </a:r>
            <a:endParaRPr lang="en-US" sz="1400" b="1" dirty="0">
              <a:solidFill>
                <a:srgbClr val="FF000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2647" y="4050054"/>
            <a:ext cx="1157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solidFill>
                  <a:srgbClr val="FF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اعداد فارسی</a:t>
            </a:r>
            <a:endParaRPr lang="en-US" sz="1400" b="1" dirty="0">
              <a:solidFill>
                <a:srgbClr val="FF000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38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 animBg="1"/>
      <p:bldP spid="14" grpId="0" animBg="1"/>
      <p:bldP spid="15" grpId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لیست نشانه‌دار و شماره‌دار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dirty="0" smtClean="0"/>
              <a:t>سطح‌بندی </a:t>
            </a:r>
            <a:r>
              <a:rPr lang="fa-IR" dirty="0"/>
              <a:t>لیست‌ها رعایت شود و </a:t>
            </a:r>
            <a:r>
              <a:rPr lang="en-US" sz="2200" dirty="0"/>
              <a:t>Bullet</a:t>
            </a:r>
            <a:r>
              <a:rPr lang="fa-IR" dirty="0"/>
              <a:t> هر سطح متفاوت از سایر سطوح باشد.</a:t>
            </a:r>
          </a:p>
          <a:p>
            <a:pPr lvl="1"/>
            <a:r>
              <a:rPr lang="fa-IR" dirty="0"/>
              <a:t>سطح زیرمجموعه با کمی تورفتگی (به اندازه یک </a:t>
            </a:r>
            <a:r>
              <a:rPr lang="en-US" dirty="0"/>
              <a:t>Tab</a:t>
            </a:r>
            <a:r>
              <a:rPr lang="fa-IR" dirty="0"/>
              <a:t>) نسبت به سطح بالاتر مشخص شود.</a:t>
            </a:r>
          </a:p>
          <a:p>
            <a:pPr lvl="1"/>
            <a:r>
              <a:rPr lang="fa-IR" dirty="0"/>
              <a:t>اندازه فونت آیتم‌های سطح زیرمجموعه، کوچکتر از سطح بالاتر باشد.</a:t>
            </a:r>
          </a:p>
          <a:p>
            <a:r>
              <a:rPr lang="fa-IR" dirty="0"/>
              <a:t>لطفا در نمایش لیست‌ها، از انیمیشن (از نوع </a:t>
            </a:r>
            <a:r>
              <a:rPr lang="en-US" sz="2200" dirty="0"/>
              <a:t>Appear</a:t>
            </a:r>
            <a:r>
              <a:rPr lang="fa-IR" dirty="0"/>
              <a:t> یا </a:t>
            </a:r>
            <a:r>
              <a:rPr lang="en-US" sz="2200" dirty="0"/>
              <a:t>Fade</a:t>
            </a:r>
            <a:r>
              <a:rPr lang="fa-IR" dirty="0"/>
              <a:t>) استفاده نمایید.</a:t>
            </a:r>
          </a:p>
          <a:p>
            <a:r>
              <a:rPr lang="fa-IR" dirty="0"/>
              <a:t>انیمیشن‌های در نظر گرفته شده برای اضافه شدن آیتم‌های لیست، </a:t>
            </a:r>
            <a:r>
              <a:rPr lang="fa-IR" dirty="0" smtClean="0"/>
              <a:t>به‌صورت </a:t>
            </a:r>
            <a:r>
              <a:rPr lang="fa-IR" dirty="0"/>
              <a:t>اتوماتیک اجرا </a:t>
            </a:r>
            <a:r>
              <a:rPr lang="fa-IR" u="sng" dirty="0"/>
              <a:t>نشوند</a:t>
            </a:r>
            <a:r>
              <a:rPr lang="fa-IR" dirty="0"/>
              <a:t> و پس از کلیک ظاهر شوند.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لیست نشانه‌دار و شماره‌دار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dirty="0"/>
              <a:t>در این قسمت، دو لیست نمونه از نوع‌های نشانه‌دار و شماره‌دار آورده شده است: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592" y="2299062"/>
            <a:ext cx="3670168" cy="3959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لیست شماره‌دار: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1. مرحله 1</a:t>
            </a:r>
          </a:p>
          <a:p>
            <a:pPr lvl="1" algn="just" rtl="1">
              <a:lnSpc>
                <a:spcPct val="150000"/>
              </a:lnSpc>
            </a:pPr>
            <a:r>
              <a:rPr lang="en-US" sz="2000" dirty="0">
                <a:latin typeface="IRANSans" panose="020B0506030804020204" pitchFamily="34" charset="-78"/>
                <a:cs typeface="IRANSans" panose="020B0506030804020204" pitchFamily="34" charset="-78"/>
              </a:rPr>
              <a:t>(a</a:t>
            </a: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 زیر مرحله اول</a:t>
            </a:r>
          </a:p>
          <a:p>
            <a:pPr lvl="1" algn="just" rtl="1">
              <a:lnSpc>
                <a:spcPct val="150000"/>
              </a:lnSpc>
            </a:pPr>
            <a:r>
              <a:rPr lang="en-US" sz="2000" dirty="0">
                <a:latin typeface="IRANSans" panose="020B0506030804020204" pitchFamily="34" charset="-78"/>
                <a:cs typeface="IRANSans" panose="020B0506030804020204" pitchFamily="34" charset="-78"/>
              </a:rPr>
              <a:t>(b</a:t>
            </a: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 زیر مرحله دوم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2. مرحله 2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3. مرحله 3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4. مرحله 4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5. مرحله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41092" y="2299062"/>
            <a:ext cx="3662022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لیست نشانه‌دار: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مورد 1</a:t>
            </a:r>
          </a:p>
          <a:p>
            <a:pPr marL="800100" lvl="1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مورد 1-1</a:t>
            </a:r>
          </a:p>
          <a:p>
            <a:pPr marL="800100" lvl="1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مورد 1-2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مورد 2</a:t>
            </a:r>
          </a:p>
          <a:p>
            <a:pPr marL="800100" lvl="1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مورد 2-1</a:t>
            </a:r>
          </a:p>
          <a:p>
            <a:pPr marL="800100" lvl="1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مورد 2-2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200" dirty="0">
                <a:latin typeface="IRANSans" panose="020B0506030804020204" pitchFamily="34" charset="-78"/>
                <a:cs typeface="IRANSans" panose="020B0506030804020204" pitchFamily="34" charset="-78"/>
              </a:rPr>
              <a:t>مورد 3</a:t>
            </a:r>
          </a:p>
        </p:txBody>
      </p:sp>
    </p:spTree>
    <p:extLst>
      <p:ext uri="{BB962C8B-B14F-4D97-AF65-F5344CB8AC3E}">
        <p14:creationId xmlns:p14="http://schemas.microsoft.com/office/powerpoint/2010/main" val="322110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726" y="2004908"/>
            <a:ext cx="4863242" cy="4245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2000" dirty="0"/>
              <a:t>طبقه‌بندی فرادرس‌ها بر حسب رشته و موضوع:</a:t>
            </a:r>
          </a:p>
          <a:p>
            <a:r>
              <a:rPr lang="fa-IR" sz="2000" dirty="0"/>
              <a:t>برنامه‌نویسی</a:t>
            </a:r>
          </a:p>
          <a:p>
            <a:pPr lvl="1"/>
            <a:r>
              <a:rPr lang="fa-IR" sz="1800" dirty="0"/>
              <a:t>طراحی و برنامه‌نویسی وب</a:t>
            </a:r>
          </a:p>
          <a:p>
            <a:pPr lvl="1"/>
            <a:r>
              <a:rPr lang="fa-IR" sz="1800" dirty="0"/>
              <a:t>برنامه‌نویسی اندروید</a:t>
            </a:r>
          </a:p>
          <a:p>
            <a:r>
              <a:rPr lang="fa-IR" sz="2000" dirty="0"/>
              <a:t>هوش مصنوعی</a:t>
            </a:r>
          </a:p>
          <a:p>
            <a:pPr lvl="1"/>
            <a:r>
              <a:rPr lang="fa-IR" sz="1800" dirty="0"/>
              <a:t>یادگیری ماشین و بازشناسی الگو</a:t>
            </a:r>
          </a:p>
          <a:p>
            <a:pPr lvl="1"/>
            <a:r>
              <a:rPr lang="fa-IR" sz="1800" dirty="0"/>
              <a:t>پردازش تصویر و پردازش سیگنال</a:t>
            </a:r>
          </a:p>
          <a:p>
            <a:r>
              <a:rPr lang="fa-IR" sz="2000" dirty="0"/>
              <a:t>مهندسی برق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557" y="2004908"/>
            <a:ext cx="4847717" cy="4245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طبقه‌بندی فرادرس‌ها بر حسب رشته و موضوع:</a:t>
            </a:r>
          </a:p>
          <a:p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برنامه‌نویسی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>
                <a:latin typeface="IRANSans" panose="020B0506030804020204" pitchFamily="34" charset="-78"/>
                <a:cs typeface="IRANSans" panose="020B0506030804020204" pitchFamily="34" charset="-78"/>
              </a:rPr>
              <a:t>طراحی و برنامه‌نویسی وب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>
                <a:latin typeface="IRANSans" panose="020B0506030804020204" pitchFamily="34" charset="-78"/>
                <a:cs typeface="IRANSans" panose="020B0506030804020204" pitchFamily="34" charset="-78"/>
              </a:rPr>
              <a:t>برنامه‌نویسی اندروید</a:t>
            </a:r>
          </a:p>
          <a:p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هوش مصنوعی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>
                <a:latin typeface="IRANSans" panose="020B0506030804020204" pitchFamily="34" charset="-78"/>
                <a:cs typeface="IRANSans" panose="020B0506030804020204" pitchFamily="34" charset="-78"/>
              </a:rPr>
              <a:t>یادگیری ماشین و بازشناسی الگو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>
                <a:latin typeface="IRANSans" panose="020B0506030804020204" pitchFamily="34" charset="-78"/>
                <a:cs typeface="IRANSans" panose="020B0506030804020204" pitchFamily="34" charset="-78"/>
              </a:rPr>
              <a:t>پردازش تصویر و پردازش سیگنال</a:t>
            </a:r>
          </a:p>
          <a:p>
            <a:r>
              <a:rPr lang="fa-IR" sz="2000" dirty="0">
                <a:latin typeface="IRANSans" panose="020B0506030804020204" pitchFamily="34" charset="-78"/>
                <a:cs typeface="IRANSans" panose="020B0506030804020204" pitchFamily="34" charset="-78"/>
              </a:rPr>
              <a:t>مهندسی برق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21732" y="1324507"/>
            <a:ext cx="4173232" cy="680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2200" b="1" dirty="0">
                <a:solidFill>
                  <a:srgbClr val="FF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نمونه نادرست</a:t>
            </a:r>
            <a:endParaRPr lang="en-US" sz="2200" b="1" dirty="0">
              <a:solidFill>
                <a:srgbClr val="FF000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2562" y="1324507"/>
            <a:ext cx="4173232" cy="680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2200" b="1" dirty="0">
                <a:solidFill>
                  <a:srgbClr val="00B05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نمونه درست</a:t>
            </a:r>
            <a:endParaRPr lang="en-US" sz="2200" b="1" dirty="0">
              <a:solidFill>
                <a:srgbClr val="00B05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D95932F-E118-488F-B237-EE78833106FF}"/>
              </a:ext>
            </a:extLst>
          </p:cNvPr>
          <p:cNvSpPr/>
          <p:nvPr/>
        </p:nvSpPr>
        <p:spPr>
          <a:xfrm flipH="1">
            <a:off x="5376449" y="1499708"/>
            <a:ext cx="1487054" cy="329998"/>
          </a:xfrm>
          <a:prstGeom prst="rightArrow">
            <a:avLst/>
          </a:prstGeom>
          <a:gradFill>
            <a:gsLst>
              <a:gs pos="11000">
                <a:srgbClr val="00B05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13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بلوک دیاگرام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در صورتی که دیاگرامی در اسلایدها قرار می‌دهید، لطفا ضخامت خطوط آن از </a:t>
            </a:r>
            <a:r>
              <a:rPr lang="en-US" dirty="0"/>
              <a:t>3 </a:t>
            </a:r>
            <a:r>
              <a:rPr lang="en-US" dirty="0" err="1"/>
              <a:t>pt</a:t>
            </a:r>
            <a:r>
              <a:rPr lang="fa-IR" dirty="0"/>
              <a:t> کمتر </a:t>
            </a:r>
            <a:r>
              <a:rPr lang="fa-IR" u="sng" dirty="0"/>
              <a:t>نباشد</a:t>
            </a:r>
            <a:r>
              <a:rPr lang="fa-IR" dirty="0"/>
              <a:t> تا وضوح کافی در فیلم‌ها را داشته باشد.</a:t>
            </a:r>
          </a:p>
          <a:p>
            <a:endParaRPr lang="en-US" dirty="0"/>
          </a:p>
          <a:p>
            <a:r>
              <a:rPr lang="fa-IR" dirty="0"/>
              <a:t>برای اتصالات دیاگرام‌ها می‌توانید از ضخامت </a:t>
            </a:r>
            <a:r>
              <a:rPr lang="en-US" dirty="0"/>
              <a:t>2.5 </a:t>
            </a:r>
            <a:r>
              <a:rPr lang="en-US" dirty="0" err="1"/>
              <a:t>pt</a:t>
            </a:r>
            <a:r>
              <a:rPr lang="fa-IR" dirty="0"/>
              <a:t> استفاده نمایید.</a:t>
            </a:r>
          </a:p>
          <a:p>
            <a:endParaRPr lang="fa-IR" dirty="0" smtClean="0"/>
          </a:p>
          <a:p>
            <a:endParaRPr lang="fa-IR" dirty="0"/>
          </a:p>
          <a:p>
            <a:r>
              <a:rPr lang="fa-IR" dirty="0"/>
              <a:t>در صورتی که دیاگرام، نیاز به توضیح مرحله‌ای دارد، بخش‌های مجزا </a:t>
            </a:r>
            <a:r>
              <a:rPr lang="fa-IR" dirty="0" smtClean="0"/>
              <a:t>به‌صورت </a:t>
            </a:r>
            <a:r>
              <a:rPr lang="fa-IR" dirty="0"/>
              <a:t>مرحله‌ای ظاهر شوند.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50383256"/>
              </p:ext>
            </p:extLst>
          </p:nvPr>
        </p:nvGraphicFramePr>
        <p:xfrm>
          <a:off x="612559" y="2621280"/>
          <a:ext cx="3053750" cy="189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38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جداول و دیاگرام‌ها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000" dirty="0"/>
              <a:t>در جداول و دیاگرام‌ها، می‌توان از پس‌زمینه رنگی استفاده کرد. </a:t>
            </a:r>
            <a:endParaRPr lang="fa-I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 smtClean="0"/>
              <a:t>در </a:t>
            </a:r>
            <a:r>
              <a:rPr lang="fa-IR" sz="1800" dirty="0"/>
              <a:t>چنین مواردی، تصویر و یا رنگی را انتخاب نمایید که کنتراست کافی را با رنگ متن داشته باشد، یعنی فاصله رنگی میان رنگ متن و پس‌زمینه بیشتر شود.</a:t>
            </a:r>
          </a:p>
          <a:p>
            <a:r>
              <a:rPr lang="fa-IR" sz="2000" dirty="0"/>
              <a:t>در پس‌زمینه سفید (روشن)، رنگ نوشته به رنگ مشکی (تیره) باشد، تا وضوح بیشتری در فیلم داشته باشد.</a:t>
            </a:r>
          </a:p>
          <a:p>
            <a:r>
              <a:rPr lang="fa-IR" sz="2000" dirty="0"/>
              <a:t>در ادامه دو مثال برای بیان تصویری تاثیر کنتراست، بین متن و پس‌زمینه آمده است: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98019" y="4327047"/>
            <a:ext cx="3083567" cy="768541"/>
          </a:xfrm>
          <a:prstGeom prst="rect">
            <a:avLst/>
          </a:prstGeom>
          <a:solidFill>
            <a:srgbClr val="0D78C9"/>
          </a:solidFill>
          <a:ln w="25400" cap="flat" cmpd="sng" algn="ctr">
            <a:solidFill>
              <a:srgbClr val="063C6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cs typeface="IRANSans" panose="020B0506030804020204" pitchFamily="34" charset="-78"/>
              </a:rPr>
              <a:t>کنتراست نامناسب</a:t>
            </a:r>
          </a:p>
        </p:txBody>
      </p:sp>
      <p:sp>
        <p:nvSpPr>
          <p:cNvPr id="6" name="Rectangle 5"/>
          <p:cNvSpPr/>
          <p:nvPr/>
        </p:nvSpPr>
        <p:spPr>
          <a:xfrm>
            <a:off x="7590058" y="5481430"/>
            <a:ext cx="3083567" cy="768541"/>
          </a:xfrm>
          <a:prstGeom prst="rect">
            <a:avLst/>
          </a:prstGeom>
          <a:solidFill>
            <a:srgbClr val="4FACF3"/>
          </a:solidFill>
          <a:ln w="25400" cap="flat" cmpd="sng" algn="ctr">
            <a:solidFill>
              <a:srgbClr val="4FACF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Sans" panose="020B0506030804020204" pitchFamily="34" charset="-78"/>
                <a:cs typeface="IRANSans" panose="020B0506030804020204" pitchFamily="34" charset="-78"/>
              </a:rPr>
              <a:t>کنتراست نامناسب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7078" y="4327047"/>
            <a:ext cx="3083567" cy="768541"/>
          </a:xfrm>
          <a:prstGeom prst="rect">
            <a:avLst/>
          </a:prstGeom>
          <a:solidFill>
            <a:srgbClr val="063C64"/>
          </a:solidFill>
          <a:ln w="25400" cap="flat" cmpd="sng" algn="ctr">
            <a:solidFill>
              <a:srgbClr val="063C6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Sans" panose="020B0506030804020204" pitchFamily="34" charset="-78"/>
                <a:cs typeface="IRANSans" panose="020B0506030804020204" pitchFamily="34" charset="-78"/>
              </a:rPr>
              <a:t>کنتراست مناسب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7078" y="5481430"/>
            <a:ext cx="3083567" cy="768541"/>
          </a:xfrm>
          <a:prstGeom prst="rect">
            <a:avLst/>
          </a:prstGeom>
          <a:solidFill>
            <a:srgbClr val="063C64">
              <a:lumMod val="20000"/>
              <a:lumOff val="80000"/>
            </a:srgbClr>
          </a:solidFill>
          <a:ln w="25400" cap="flat" cmpd="sng" algn="ctr">
            <a:solidFill>
              <a:srgbClr val="063C6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IRANSans" panose="020B0506030804020204" pitchFamily="34" charset="-78"/>
                <a:cs typeface="IRANSans" panose="020B0506030804020204" pitchFamily="34" charset="-78"/>
              </a:rPr>
              <a:t>کنتراست مناسب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21828"/>
              </a:solidFill>
              <a:effectLst/>
              <a:uLnTx/>
              <a:uFillTx/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D309779-6DA1-4450-80DE-FD53D0C6452D}"/>
              </a:ext>
            </a:extLst>
          </p:cNvPr>
          <p:cNvSpPr/>
          <p:nvPr/>
        </p:nvSpPr>
        <p:spPr>
          <a:xfrm flipH="1">
            <a:off x="5352473" y="5095588"/>
            <a:ext cx="1487054" cy="329998"/>
          </a:xfrm>
          <a:prstGeom prst="rightArrow">
            <a:avLst/>
          </a:prstGeom>
          <a:gradFill>
            <a:gsLst>
              <a:gs pos="11000">
                <a:srgbClr val="00B05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42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مثال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177594" y="2314361"/>
            <a:ext cx="4357957" cy="3873464"/>
            <a:chOff x="2578959" y="2264337"/>
            <a:chExt cx="4357957" cy="3873464"/>
          </a:xfrm>
        </p:grpSpPr>
        <p:sp>
          <p:nvSpPr>
            <p:cNvPr id="8" name="Freeform 7"/>
            <p:cNvSpPr/>
            <p:nvPr/>
          </p:nvSpPr>
          <p:spPr>
            <a:xfrm>
              <a:off x="4065805" y="2264337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عقلائی</a:t>
              </a:r>
              <a:endParaRPr lang="en-US" sz="1600" b="1" kern="12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IQ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70162" y="290826"/>
                  </a:moveTo>
                  <a:arcTo wR="1486845" hR="1486845" stAng="18386856" swAng="1634109"/>
                </a:path>
              </a:pathLst>
            </a:cu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5552651" y="3751183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عاطفی</a:t>
              </a: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EQ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19584" y="2146025"/>
                  </a:moveTo>
                  <a:arcTo wR="1486845" hR="1486845" stAng="1579035" swAng="1634109"/>
                </a:path>
              </a:pathLst>
            </a:cu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4065805" y="5238029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معنوی</a:t>
              </a: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SQ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03529" y="2682865"/>
                  </a:moveTo>
                  <a:arcTo wR="1486845" hR="1486845" stAng="7586856" swAng="1634109"/>
                </a:path>
              </a:pathLst>
            </a:cu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578959" y="3751183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جسمی</a:t>
              </a: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PQ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4107" y="827666"/>
                  </a:moveTo>
                  <a:arcTo wR="1486845" hR="1486845" stAng="12379035" swAng="1634109"/>
                </a:path>
              </a:pathLst>
            </a:cu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8" name="Group 17"/>
          <p:cNvGrpSpPr/>
          <p:nvPr/>
        </p:nvGrpSpPr>
        <p:grpSpPr>
          <a:xfrm>
            <a:off x="680618" y="2314361"/>
            <a:ext cx="4357957" cy="3873464"/>
            <a:chOff x="2578959" y="2264337"/>
            <a:chExt cx="4357957" cy="3873464"/>
          </a:xfrm>
        </p:grpSpPr>
        <p:sp>
          <p:nvSpPr>
            <p:cNvPr id="19" name="Freeform 18"/>
            <p:cNvSpPr/>
            <p:nvPr/>
          </p:nvSpPr>
          <p:spPr>
            <a:xfrm>
              <a:off x="4065805" y="2264337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عقلائی</a:t>
              </a:r>
              <a:endParaRPr lang="en-US" sz="1600" b="1" kern="12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IQ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70162" y="290826"/>
                  </a:moveTo>
                  <a:arcTo wR="1486845" hR="1486845" stAng="18386856" swAng="1634109"/>
                </a:path>
              </a:pathLst>
            </a:custGeom>
            <a:noFill/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5552651" y="3751183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عاطفی</a:t>
              </a: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EQ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19584" y="2146025"/>
                  </a:moveTo>
                  <a:arcTo wR="1486845" hR="1486845" stAng="1579035" swAng="1634109"/>
                </a:path>
              </a:pathLst>
            </a:custGeom>
            <a:noFill/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4065805" y="5238029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معنوی</a:t>
              </a: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SQ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03529" y="2682865"/>
                  </a:moveTo>
                  <a:arcTo wR="1486845" hR="1486845" stAng="7586856" swAng="1634109"/>
                </a:path>
              </a:pathLst>
            </a:custGeom>
            <a:noFill/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2578959" y="3751183"/>
              <a:ext cx="1384265" cy="899772"/>
            </a:xfrm>
            <a:custGeom>
              <a:avLst/>
              <a:gdLst>
                <a:gd name="connsiteX0" fmla="*/ 0 w 1384265"/>
                <a:gd name="connsiteY0" fmla="*/ 149965 h 899772"/>
                <a:gd name="connsiteX1" fmla="*/ 149965 w 1384265"/>
                <a:gd name="connsiteY1" fmla="*/ 0 h 899772"/>
                <a:gd name="connsiteX2" fmla="*/ 1234300 w 1384265"/>
                <a:gd name="connsiteY2" fmla="*/ 0 h 899772"/>
                <a:gd name="connsiteX3" fmla="*/ 1384265 w 1384265"/>
                <a:gd name="connsiteY3" fmla="*/ 149965 h 899772"/>
                <a:gd name="connsiteX4" fmla="*/ 1384265 w 1384265"/>
                <a:gd name="connsiteY4" fmla="*/ 749807 h 899772"/>
                <a:gd name="connsiteX5" fmla="*/ 1234300 w 1384265"/>
                <a:gd name="connsiteY5" fmla="*/ 899772 h 899772"/>
                <a:gd name="connsiteX6" fmla="*/ 149965 w 1384265"/>
                <a:gd name="connsiteY6" fmla="*/ 899772 h 899772"/>
                <a:gd name="connsiteX7" fmla="*/ 0 w 1384265"/>
                <a:gd name="connsiteY7" fmla="*/ 749807 h 899772"/>
                <a:gd name="connsiteX8" fmla="*/ 0 w 1384265"/>
                <a:gd name="connsiteY8" fmla="*/ 149965 h 89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265" h="899772">
                  <a:moveTo>
                    <a:pt x="0" y="149965"/>
                  </a:moveTo>
                  <a:cubicBezTo>
                    <a:pt x="0" y="67142"/>
                    <a:pt x="67142" y="0"/>
                    <a:pt x="149965" y="0"/>
                  </a:cubicBezTo>
                  <a:lnTo>
                    <a:pt x="1234300" y="0"/>
                  </a:lnTo>
                  <a:cubicBezTo>
                    <a:pt x="1317123" y="0"/>
                    <a:pt x="1384265" y="67142"/>
                    <a:pt x="1384265" y="149965"/>
                  </a:cubicBezTo>
                  <a:lnTo>
                    <a:pt x="1384265" y="749807"/>
                  </a:lnTo>
                  <a:cubicBezTo>
                    <a:pt x="1384265" y="832630"/>
                    <a:pt x="1317123" y="899772"/>
                    <a:pt x="1234300" y="899772"/>
                  </a:cubicBezTo>
                  <a:lnTo>
                    <a:pt x="149965" y="899772"/>
                  </a:lnTo>
                  <a:cubicBezTo>
                    <a:pt x="67142" y="899772"/>
                    <a:pt x="0" y="832630"/>
                    <a:pt x="0" y="749807"/>
                  </a:cubicBezTo>
                  <a:lnTo>
                    <a:pt x="0" y="149965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503" tIns="112503" rIns="112503" bIns="112503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هوش جسمی</a:t>
              </a:r>
            </a:p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IRANSans" panose="020B0506030804020204" pitchFamily="34" charset="-78"/>
                  <a:cs typeface="IRANSans" panose="020B0506030804020204" pitchFamily="34" charset="-78"/>
                </a:rPr>
                <a:t>PQ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71092" y="2714223"/>
              <a:ext cx="2973691" cy="2973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4107" y="827666"/>
                  </a:moveTo>
                  <a:arcTo wR="1486845" hR="1486845" stAng="12379035" swAng="1634109"/>
                </a:path>
              </a:pathLst>
            </a:custGeom>
            <a:noFill/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7421732" y="1395531"/>
            <a:ext cx="4173232" cy="680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1800" b="1" dirty="0">
                <a:solidFill>
                  <a:srgbClr val="FF000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نمونه نامناسب</a:t>
            </a:r>
            <a:endParaRPr lang="en-US" sz="1800" b="1" dirty="0">
              <a:solidFill>
                <a:srgbClr val="FF000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12562" y="1395531"/>
            <a:ext cx="4173232" cy="680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1800" b="1" dirty="0">
                <a:solidFill>
                  <a:srgbClr val="00B050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نمونه مناسب</a:t>
            </a:r>
            <a:endParaRPr lang="en-US" sz="1800" b="1" dirty="0">
              <a:solidFill>
                <a:srgbClr val="00B050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39F14A04-3213-4810-8C49-5B2C93A2E8FC}"/>
              </a:ext>
            </a:extLst>
          </p:cNvPr>
          <p:cNvSpPr/>
          <p:nvPr/>
        </p:nvSpPr>
        <p:spPr>
          <a:xfrm flipH="1">
            <a:off x="5376449" y="1499708"/>
            <a:ext cx="1487054" cy="329998"/>
          </a:xfrm>
          <a:prstGeom prst="rightArrow">
            <a:avLst/>
          </a:prstGeom>
          <a:gradFill>
            <a:gsLst>
              <a:gs pos="11000">
                <a:srgbClr val="00B05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24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1F40-9543-4D44-B35A-886E5D2F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چکیده‌ای از مهم‌ترین تنظیمات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8A2F6-647D-48DD-9ACB-C470C8D6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</a:t>
            </a:fld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367616" y="2970788"/>
            <a:ext cx="3220172" cy="1506404"/>
            <a:chOff x="8367616" y="2970788"/>
            <a:chExt cx="3220172" cy="1506404"/>
          </a:xfrm>
        </p:grpSpPr>
        <p:sp>
          <p:nvSpPr>
            <p:cNvPr id="7" name="Oval 6"/>
            <p:cNvSpPr/>
            <p:nvPr/>
          </p:nvSpPr>
          <p:spPr>
            <a:xfrm>
              <a:off x="10060807" y="3049147"/>
              <a:ext cx="1368536" cy="1368536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تنظیمات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اولیه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اسلایدها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1133086" y="2970788"/>
              <a:ext cx="454702" cy="454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latin typeface="IRANSansFaNum" panose="020B0506030804020204" pitchFamily="34" charset="-78"/>
                  <a:cs typeface="IRANSansFaNum" panose="020B0506030804020204" pitchFamily="34" charset="-78"/>
                </a:rPr>
                <a:t>1</a:t>
              </a:r>
              <a:endParaRPr lang="en-US" dirty="0"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67616" y="3370482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رنگ زمینه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7616" y="2995865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اندازه اسلایدها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367616" y="4125908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محل لوگو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67616" y="3748025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شماره‌گذاری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11" name="Straight Connector 10"/>
            <p:cNvCxnSpPr>
              <a:endCxn id="7" idx="2"/>
            </p:cNvCxnSpPr>
            <p:nvPr/>
          </p:nvCxnSpPr>
          <p:spPr>
            <a:xfrm flipV="1">
              <a:off x="9877927" y="3733415"/>
              <a:ext cx="1828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892633" y="2995864"/>
              <a:ext cx="0" cy="1481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6526911" y="1188714"/>
            <a:ext cx="4218164" cy="2424441"/>
            <a:chOff x="6526911" y="1188714"/>
            <a:chExt cx="4218164" cy="2424441"/>
          </a:xfrm>
        </p:grpSpPr>
        <p:sp>
          <p:nvSpPr>
            <p:cNvPr id="90" name="Oval 89"/>
            <p:cNvSpPr/>
            <p:nvPr/>
          </p:nvSpPr>
          <p:spPr>
            <a:xfrm>
              <a:off x="8153427" y="1188714"/>
              <a:ext cx="1368536" cy="1368536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تنظیمات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اسلاید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اول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283282" y="1188714"/>
              <a:ext cx="454702" cy="454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latin typeface="IRANSansFaNum" panose="020B0506030804020204" pitchFamily="34" charset="-78"/>
                  <a:cs typeface="IRANSansFaNum" panose="020B0506030804020204" pitchFamily="34" charset="-78"/>
                </a:rPr>
                <a:t>2</a:t>
              </a:r>
              <a:endParaRPr lang="en-US" dirty="0"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526911" y="2512672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عنوان درس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526911" y="2135557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عنوان آموزش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526911" y="3263102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لوگوی فرادرس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26911" y="2887717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اطلاعات مدرس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V="1">
              <a:off x="8037222" y="2145882"/>
              <a:ext cx="1828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051928" y="2131827"/>
              <a:ext cx="0" cy="1481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or: Curved 15">
              <a:extLst>
                <a:ext uri="{FF2B5EF4-FFF2-40B4-BE49-F238E27FC236}">
                  <a16:creationId xmlns:a16="http://schemas.microsoft.com/office/drawing/2014/main" id="{BB422D04-AAE3-4496-992C-C252EC7E00DE}"/>
                </a:ext>
              </a:extLst>
            </p:cNvPr>
            <p:cNvCxnSpPr/>
            <p:nvPr/>
          </p:nvCxnSpPr>
          <p:spPr>
            <a:xfrm rot="16200000" flipV="1">
              <a:off x="9564610" y="1850806"/>
              <a:ext cx="1159653" cy="1201276"/>
            </a:xfrm>
            <a:prstGeom prst="curvedConnector2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95268" y="1887140"/>
            <a:ext cx="3304061" cy="2530543"/>
            <a:chOff x="595268" y="1887140"/>
            <a:chExt cx="3304061" cy="2530543"/>
          </a:xfrm>
        </p:grpSpPr>
        <p:sp>
          <p:nvSpPr>
            <p:cNvPr id="79" name="Oval 78"/>
            <p:cNvSpPr/>
            <p:nvPr/>
          </p:nvSpPr>
          <p:spPr>
            <a:xfrm>
              <a:off x="813185" y="3049147"/>
              <a:ext cx="1368536" cy="1368536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تنظیمات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مطالب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اسلایدها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595268" y="3009877"/>
              <a:ext cx="454702" cy="454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latin typeface="IRANSansFaNum" panose="020B0506030804020204" pitchFamily="34" charset="-78"/>
                  <a:cs typeface="IRANSansFaNum" panose="020B0506030804020204" pitchFamily="34" charset="-78"/>
                </a:rPr>
                <a:t>4</a:t>
              </a:r>
              <a:endParaRPr lang="en-US" dirty="0"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89018" y="3236155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چیدمان </a:t>
              </a:r>
              <a:r>
                <a:rPr lang="en-US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Justify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389018" y="2861538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فاصله بین خطوط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389018" y="3991581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علائم نگارشی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389018" y="3613698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املای کلمات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2171761" y="3627435"/>
              <a:ext cx="1828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370985" y="2861537"/>
              <a:ext cx="0" cy="1481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or: Curved 22">
              <a:extLst>
                <a:ext uri="{FF2B5EF4-FFF2-40B4-BE49-F238E27FC236}">
                  <a16:creationId xmlns:a16="http://schemas.microsoft.com/office/drawing/2014/main" id="{774042EC-799A-4FEF-BD97-B382B0E990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536577" y="1887140"/>
              <a:ext cx="1161767" cy="1159654"/>
            </a:xfrm>
            <a:prstGeom prst="curvedConnector2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1512180" y="3750930"/>
            <a:ext cx="4189566" cy="2516572"/>
            <a:chOff x="1528332" y="3750930"/>
            <a:chExt cx="4189566" cy="2516572"/>
          </a:xfrm>
        </p:grpSpPr>
        <p:sp>
          <p:nvSpPr>
            <p:cNvPr id="111" name="Rectangle 110"/>
            <p:cNvSpPr/>
            <p:nvPr/>
          </p:nvSpPr>
          <p:spPr>
            <a:xfrm>
              <a:off x="4202952" y="4130512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وضوح و کیفیت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204714" y="3755927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کنتراست مناسب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207587" y="4878839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خوانایی نوشته‌ها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198963" y="4506777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بدون تبلیغات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4211034" y="3750930"/>
              <a:ext cx="0" cy="1481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3972656" y="5211982"/>
              <a:ext cx="2743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718238" y="4898966"/>
              <a:ext cx="1366934" cy="1368536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تصاویر و جدول‌ها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468331" y="5781932"/>
              <a:ext cx="454702" cy="454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latin typeface="IRANSansFaNum" panose="020B0506030804020204" pitchFamily="34" charset="-78"/>
                  <a:cs typeface="IRANSansFaNum" panose="020B0506030804020204" pitchFamily="34" charset="-78"/>
                </a:rPr>
                <a:t>5</a:t>
              </a:r>
              <a:endParaRPr lang="en-US" dirty="0"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136" name="Connector: Curved 24">
              <a:extLst>
                <a:ext uri="{FF2B5EF4-FFF2-40B4-BE49-F238E27FC236}">
                  <a16:creationId xmlns:a16="http://schemas.microsoft.com/office/drawing/2014/main" id="{DDFEAC2E-BF34-431B-A9C0-BC124CD77F8C}"/>
                </a:ext>
              </a:extLst>
            </p:cNvPr>
            <p:cNvCxnSpPr/>
            <p:nvPr/>
          </p:nvCxnSpPr>
          <p:spPr>
            <a:xfrm rot="16200000" flipH="1">
              <a:off x="1525624" y="4420391"/>
              <a:ext cx="1167181" cy="1161765"/>
            </a:xfrm>
            <a:prstGeom prst="curvedConnector2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2468331" y="1188714"/>
            <a:ext cx="5676233" cy="2419767"/>
            <a:chOff x="2468331" y="1188714"/>
            <a:chExt cx="5676233" cy="2419767"/>
          </a:xfrm>
        </p:grpSpPr>
        <p:sp>
          <p:nvSpPr>
            <p:cNvPr id="106" name="Rectangle 105"/>
            <p:cNvSpPr/>
            <p:nvPr/>
          </p:nvSpPr>
          <p:spPr>
            <a:xfrm>
              <a:off x="4192728" y="2512994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اندازه فونت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192728" y="2135879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محل عنوان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192728" y="3263424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بدون انیمیشن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192728" y="2888039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en-US" sz="1400" b="1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Bold</a:t>
              </a:r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 بودن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4199048" y="2124198"/>
              <a:ext cx="0" cy="1481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4013181" y="2145885"/>
              <a:ext cx="1828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2698150" y="1188714"/>
              <a:ext cx="1368536" cy="1368536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تنظیمات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عنوان</a:t>
              </a:r>
            </a:p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اسلایدها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2468331" y="1188714"/>
              <a:ext cx="454702" cy="454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latin typeface="IRANSansFaNum" panose="020B0506030804020204" pitchFamily="34" charset="-78"/>
                  <a:cs typeface="IRANSansFaNum" panose="020B0506030804020204" pitchFamily="34" charset="-78"/>
                </a:rPr>
                <a:t>3</a:t>
              </a:r>
              <a:endParaRPr lang="en-US" dirty="0"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137" name="Connector: Curved 28">
              <a:extLst>
                <a:ext uri="{FF2B5EF4-FFF2-40B4-BE49-F238E27FC236}">
                  <a16:creationId xmlns:a16="http://schemas.microsoft.com/office/drawing/2014/main" id="{CB27378B-1E41-42F8-B02A-95688B60934F}"/>
                </a:ext>
              </a:extLst>
            </p:cNvPr>
            <p:cNvCxnSpPr/>
            <p:nvPr/>
          </p:nvCxnSpPr>
          <p:spPr>
            <a:xfrm rot="10800000">
              <a:off x="4044124" y="1856433"/>
              <a:ext cx="4100440" cy="12700"/>
            </a:xfrm>
            <a:prstGeom prst="curvedConnector3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4050784" y="3759495"/>
            <a:ext cx="5687200" cy="2483456"/>
            <a:chOff x="4050784" y="3759495"/>
            <a:chExt cx="5687200" cy="2483456"/>
          </a:xfrm>
        </p:grpSpPr>
        <p:sp>
          <p:nvSpPr>
            <p:cNvPr id="98" name="Oval 97"/>
            <p:cNvSpPr/>
            <p:nvPr/>
          </p:nvSpPr>
          <p:spPr>
            <a:xfrm>
              <a:off x="8153427" y="4868098"/>
              <a:ext cx="1366934" cy="1368536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1600" dirty="0" smtClean="0">
                  <a:latin typeface="IRANSans" panose="020B0506030804020204" pitchFamily="34" charset="-78"/>
                  <a:cs typeface="IRANSans" panose="020B0506030804020204" pitchFamily="34" charset="-78"/>
                </a:rPr>
                <a:t>انیمیشن آیتم‌ها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9283282" y="5788249"/>
              <a:ext cx="454702" cy="454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latin typeface="IRANSansFaNum" panose="020B0506030804020204" pitchFamily="34" charset="-78"/>
                  <a:cs typeface="IRANSansFaNum" panose="020B0506030804020204" pitchFamily="34" charset="-78"/>
                </a:rPr>
                <a:t>6</a:t>
              </a:r>
              <a:endParaRPr lang="en-US" dirty="0"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26911" y="4139109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از نوع </a:t>
              </a:r>
              <a:r>
                <a:rPr lang="en-US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Fade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526911" y="3764492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از نوع </a:t>
              </a:r>
              <a:r>
                <a:rPr lang="en-US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Appear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26911" y="4887041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استفاده مناسب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526911" y="4514154"/>
              <a:ext cx="1510311" cy="3450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 smtClean="0">
                  <a:solidFill>
                    <a:schemeClr val="bg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عدم هم‌پوشانی</a:t>
              </a:r>
              <a:endParaRPr lang="en-US" sz="1400" dirty="0">
                <a:solidFill>
                  <a:schemeClr val="bg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V="1">
              <a:off x="8056272" y="5220866"/>
              <a:ext cx="1828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051928" y="3759495"/>
              <a:ext cx="0" cy="1481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or: Curved 66">
              <a:extLst>
                <a:ext uri="{FF2B5EF4-FFF2-40B4-BE49-F238E27FC236}">
                  <a16:creationId xmlns:a16="http://schemas.microsoft.com/office/drawing/2014/main" id="{C41752FA-0D2F-4115-9ACD-03A791E09FAB}"/>
                </a:ext>
              </a:extLst>
            </p:cNvPr>
            <p:cNvCxnSpPr/>
            <p:nvPr/>
          </p:nvCxnSpPr>
          <p:spPr>
            <a:xfrm flipV="1">
              <a:off x="4050784" y="5580359"/>
              <a:ext cx="4098610" cy="835"/>
            </a:xfrm>
            <a:prstGeom prst="curvedConnector3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610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محدودیت‌های فنی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000" dirty="0"/>
              <a:t>فیلم‌ها پس از تهیه، پردازش شده و از کیفیت </a:t>
            </a:r>
            <a:r>
              <a:rPr lang="fa-IR" sz="2000" dirty="0" smtClean="0"/>
              <a:t>آن‌ها </a:t>
            </a:r>
            <a:r>
              <a:rPr lang="fa-IR" sz="2000" dirty="0"/>
              <a:t>برای کاهش حجم، کاسته می‌شود.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dirty="0"/>
              <a:t>در بسیاری موارد </a:t>
            </a:r>
            <a:r>
              <a:rPr lang="fa-IR" dirty="0" smtClean="0"/>
              <a:t>الگوریتم‌های کاهش </a:t>
            </a:r>
            <a:r>
              <a:rPr lang="fa-IR" dirty="0"/>
              <a:t>حجم، منجر به از میان رفتن نوشته و علایم ریز می‌شوند.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dirty="0"/>
              <a:t>این موضوع در مبحث </a:t>
            </a:r>
            <a:r>
              <a:rPr lang="fa-IR" dirty="0" smtClean="0"/>
              <a:t>فشرده‌سازی </a:t>
            </a:r>
            <a:r>
              <a:rPr lang="fa-IR" dirty="0"/>
              <a:t>نیز تا حدی خود را نشان می‌دهد. </a:t>
            </a:r>
            <a:r>
              <a:rPr lang="fa-IR" dirty="0" smtClean="0"/>
              <a:t>همان گونه </a:t>
            </a:r>
            <a:r>
              <a:rPr lang="fa-IR" dirty="0"/>
              <a:t>که در تصویر زیر می‌بینید، نتیجه فشرده‌سازی می‌تواند نوشته‌هایی را که در نسخه خام وضوح بالا دارند، </a:t>
            </a:r>
            <a:r>
              <a:rPr lang="fa-IR" dirty="0" smtClean="0"/>
              <a:t>کاملا </a:t>
            </a:r>
            <a:r>
              <a:rPr lang="fa-IR" dirty="0"/>
              <a:t>ناخوانا نماید.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20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227462" y="4603138"/>
            <a:ext cx="1752600" cy="951605"/>
          </a:xfrm>
          <a:prstGeom prst="rightArrow">
            <a:avLst/>
          </a:prstGeom>
          <a:solidFill>
            <a:srgbClr val="063C64"/>
          </a:solidFill>
          <a:ln w="25400" cap="flat" cmpd="sng" algn="ctr">
            <a:solidFill>
              <a:srgbClr val="063C6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فشرده‌سازی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RANSans" panose="020B0506030804020204" pitchFamily="34" charset="-78"/>
              <a:ea typeface="+mn-ea"/>
              <a:cs typeface="IRANSans" panose="020B0506030804020204" pitchFamily="34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119" y="3794827"/>
            <a:ext cx="2149026" cy="2453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79" y="3794827"/>
            <a:ext cx="2149026" cy="24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انیمیشن‌ها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000" dirty="0"/>
              <a:t>برای تغییر اسلایدها از </a:t>
            </a:r>
            <a:r>
              <a:rPr lang="en-US" sz="2000" dirty="0"/>
              <a:t>Transition</a:t>
            </a:r>
            <a:r>
              <a:rPr lang="fa-IR" sz="2000" dirty="0"/>
              <a:t> استفاده نشود و مانند تصویر زیر، گزینه </a:t>
            </a:r>
            <a:r>
              <a:rPr lang="en-US" sz="2000" dirty="0"/>
              <a:t>None</a:t>
            </a:r>
            <a:r>
              <a:rPr lang="fa-IR" sz="2000" dirty="0"/>
              <a:t> انتخاب شده باشد.</a:t>
            </a:r>
          </a:p>
          <a:p>
            <a:endParaRPr lang="fa-IR" sz="2000" dirty="0"/>
          </a:p>
          <a:p>
            <a:endParaRPr lang="fa-IR" sz="3200" dirty="0"/>
          </a:p>
          <a:p>
            <a:r>
              <a:rPr lang="fa-IR" sz="2000" dirty="0"/>
              <a:t>پس از انتخاب گزینه </a:t>
            </a:r>
            <a:r>
              <a:rPr lang="en-US" sz="2000" dirty="0"/>
              <a:t>None</a:t>
            </a:r>
            <a:r>
              <a:rPr lang="fa-IR" sz="2000" dirty="0"/>
              <a:t> روی </a:t>
            </a:r>
            <a:r>
              <a:rPr lang="en-US" sz="2000" dirty="0"/>
              <a:t>Apply To All</a:t>
            </a:r>
            <a:r>
              <a:rPr lang="fa-IR" sz="2000" dirty="0"/>
              <a:t> کلیک شود تا این تغییر برای تمام اسلایدها در نظر گرفته شود.</a:t>
            </a:r>
          </a:p>
          <a:p>
            <a:endParaRPr lang="fa-IR" sz="2000" dirty="0"/>
          </a:p>
          <a:p>
            <a:endParaRPr lang="fa-IR" sz="2000" dirty="0"/>
          </a:p>
          <a:p>
            <a:r>
              <a:rPr lang="fa-IR" sz="2000" dirty="0" smtClean="0"/>
              <a:t>به‌جای </a:t>
            </a:r>
            <a:r>
              <a:rPr lang="fa-IR" sz="2000" dirty="0"/>
              <a:t>این کار، می‌توان ابتدا همه اسلایدها را انتخاب و سپس روی گزینه </a:t>
            </a:r>
            <a:r>
              <a:rPr lang="en-US" sz="2000" dirty="0"/>
              <a:t>None</a:t>
            </a:r>
            <a:r>
              <a:rPr lang="fa-IR" sz="2000" dirty="0"/>
              <a:t> کلیک نمود.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85" y="2164118"/>
            <a:ext cx="9206349" cy="11682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0424" y="2164118"/>
            <a:ext cx="1071127" cy="30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0637" y="2597374"/>
            <a:ext cx="1008374" cy="713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614" y="4285256"/>
            <a:ext cx="2540293" cy="11238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33614" y="5005353"/>
            <a:ext cx="1450645" cy="4037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6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انیمیشن‌ها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000" dirty="0"/>
              <a:t>توقف و ارائه توضیحات طولانی روی یک اسلاید، می‌تواند باعث خسته شدن مخاطب شود</a:t>
            </a:r>
            <a:r>
              <a:rPr lang="fa-IR" sz="2000" dirty="0" smtClean="0"/>
              <a:t>.</a:t>
            </a:r>
            <a:endParaRPr lang="fa-IR" sz="2000" dirty="0"/>
          </a:p>
          <a:p>
            <a:r>
              <a:rPr lang="fa-IR" sz="2000" dirty="0"/>
              <a:t>در مدت زمان </a:t>
            </a:r>
            <a:r>
              <a:rPr lang="fa-IR" sz="2000" dirty="0" smtClean="0"/>
              <a:t>10 </a:t>
            </a:r>
            <a:r>
              <a:rPr lang="fa-IR" sz="2000" dirty="0"/>
              <a:t>دقیقه‌ای، باید </a:t>
            </a:r>
            <a:r>
              <a:rPr lang="fa-IR" sz="2000" dirty="0" smtClean="0"/>
              <a:t>حدود 5-7 بار </a:t>
            </a:r>
            <a:r>
              <a:rPr lang="fa-IR" sz="2000" dirty="0"/>
              <a:t>تغییر اسلاید اتفاق بیفتد</a:t>
            </a:r>
            <a:r>
              <a:rPr lang="fa-IR" sz="2000" dirty="0" smtClean="0"/>
              <a:t>.</a:t>
            </a:r>
            <a:endParaRPr lang="fa-IR" sz="2000" dirty="0"/>
          </a:p>
          <a:p>
            <a:r>
              <a:rPr lang="fa-IR" sz="2000" dirty="0"/>
              <a:t>در شرایطی که امکان تغییر اسلاید </a:t>
            </a:r>
            <a:r>
              <a:rPr lang="fa-IR" sz="2000" dirty="0" smtClean="0"/>
              <a:t>وجود ندارد، </a:t>
            </a:r>
            <a:r>
              <a:rPr lang="fa-IR" sz="2000" dirty="0"/>
              <a:t>حرکتی را درون خود اسلاید قرار دهید تا کاملا ساکن </a:t>
            </a:r>
            <a:r>
              <a:rPr lang="fa-IR" sz="2000" u="sng" dirty="0"/>
              <a:t>نباشد</a:t>
            </a:r>
            <a:r>
              <a:rPr lang="fa-IR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 smtClean="0"/>
              <a:t>در هر دقیقه، حداقل 2 تغییر (با انیمیشن یا حرکت موثر نشانگر موس) در اسلاید نمایش داده شده اتفاق بیفتد.</a:t>
            </a:r>
            <a:r>
              <a:rPr lang="fa-IR" sz="18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a-IR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b="1" dirty="0">
                <a:solidFill>
                  <a:srgbClr val="FF0000"/>
                </a:solidFill>
              </a:rPr>
              <a:t>نکته مهم: </a:t>
            </a:r>
            <a:r>
              <a:rPr lang="fa-IR" sz="1800" dirty="0"/>
              <a:t>فقط از انیمیشن‌های ساده </a:t>
            </a:r>
            <a:r>
              <a:rPr lang="en-US" sz="1800" dirty="0"/>
              <a:t>Appear</a:t>
            </a:r>
            <a:r>
              <a:rPr lang="fa-IR" sz="1800" dirty="0"/>
              <a:t> یا </a:t>
            </a:r>
            <a:r>
              <a:rPr lang="en-US" sz="1800" dirty="0"/>
              <a:t>Fade</a:t>
            </a:r>
            <a:r>
              <a:rPr lang="fa-IR" sz="1800" dirty="0"/>
              <a:t> استفاده شود.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b="1" dirty="0">
                <a:solidFill>
                  <a:srgbClr val="FF0000"/>
                </a:solidFill>
              </a:rPr>
              <a:t>نکته مهم: </a:t>
            </a:r>
            <a:r>
              <a:rPr lang="fa-IR" sz="1800" dirty="0"/>
              <a:t>حرکات درجا باشد و پوشاندن مطالب قبلی را شامل </a:t>
            </a:r>
            <a:r>
              <a:rPr lang="fa-IR" sz="1800" u="sng" dirty="0"/>
              <a:t>نشود</a:t>
            </a:r>
            <a:r>
              <a:rPr lang="fa-IR" sz="180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b="1" dirty="0">
                <a:solidFill>
                  <a:srgbClr val="FF0000"/>
                </a:solidFill>
              </a:rPr>
              <a:t>نکته مهم: </a:t>
            </a:r>
            <a:r>
              <a:rPr lang="fa-IR" sz="1800" dirty="0"/>
              <a:t>در شروع نمایش یک اسلاید، حداقل یک آیتم جدید (نسبت به اسلاید قبلی) نمایش داده شود</a:t>
            </a:r>
            <a:r>
              <a:rPr lang="fa-IR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علائم نگارشی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در نوشتن متن در اسلایدها، با توجه به اینکه اسلایدها هم در فیلم ضبط شده و هم </a:t>
            </a:r>
            <a:r>
              <a:rPr lang="fa-IR" dirty="0" smtClean="0"/>
              <a:t>به‌صورت </a:t>
            </a:r>
            <a:r>
              <a:rPr lang="fa-IR" dirty="0"/>
              <a:t>فایل </a:t>
            </a:r>
            <a:r>
              <a:rPr lang="en-US" sz="2200" dirty="0"/>
              <a:t>PDF</a:t>
            </a:r>
            <a:r>
              <a:rPr lang="fa-IR" dirty="0"/>
              <a:t> به مخاطبین ارائه می‌شود، علاوه بر عدم هم‌پوشانی موقعیت آیتم‌های مختلف در اسلاید، استفاده از علائم نگارشی درست و در جای مناسب نیز، بسیار ضروری </a:t>
            </a:r>
            <a:r>
              <a:rPr lang="fa-IR" dirty="0" smtClean="0"/>
              <a:t>است. </a:t>
            </a:r>
            <a:endParaRPr lang="fa-IR" dirty="0"/>
          </a:p>
          <a:p>
            <a:endParaRPr lang="fa-IR" dirty="0"/>
          </a:p>
          <a:p>
            <a:r>
              <a:rPr lang="fa-IR" dirty="0"/>
              <a:t>در ادامه، برخی از نکات و علائم نگارشی پرکاربرد، </a:t>
            </a:r>
            <a:r>
              <a:rPr lang="fa-IR" dirty="0" smtClean="0"/>
              <a:t>به‌صورت </a:t>
            </a:r>
            <a:r>
              <a:rPr lang="fa-IR" dirty="0"/>
              <a:t>خلاصه مورد بررسی قرار گرفته است.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علائم نگارشی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20827"/>
              </p:ext>
            </p:extLst>
          </p:nvPr>
        </p:nvGraphicFramePr>
        <p:xfrm>
          <a:off x="894142" y="1393264"/>
          <a:ext cx="10419241" cy="487976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1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028">
                  <a:extLst>
                    <a:ext uri="{9D8B030D-6E8A-4147-A177-3AD203B41FA5}">
                      <a16:colId xmlns:a16="http://schemas.microsoft.com/office/drawing/2014/main" val="1356213457"/>
                    </a:ext>
                  </a:extLst>
                </a:gridCol>
              </a:tblGrid>
              <a:tr h="52730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16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موقعیت</a:t>
                      </a:r>
                      <a:endParaRPr lang="en-US" sz="16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16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مورد استفاده</a:t>
                      </a:r>
                      <a:endParaRPr lang="en-US" sz="16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16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علامت</a:t>
                      </a:r>
                      <a:endParaRPr lang="en-US" sz="16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16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نام علامت</a:t>
                      </a:r>
                      <a:endParaRPr lang="en-US" sz="16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75">
                <a:tc rowSpan="4"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چسبیده به عبارت قبل از خود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یک فاصله با</a:t>
                      </a:r>
                      <a:r>
                        <a:rPr lang="fa-IR" sz="1400" b="1" baseline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عبارت بعد از خود</a:t>
                      </a:r>
                      <a:endParaRPr lang="en-US" sz="14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در پایان همه جملات </a:t>
                      </a:r>
                      <a:r>
                        <a:rPr lang="fa-IR" sz="1400" b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به‌جز </a:t>
                      </a: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جمله‌های پرسشی و تعجبی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.</a:t>
                      </a:r>
                      <a:endParaRPr lang="en-US" sz="16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نقطه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012">
                <a:tc vMerge="1">
                  <a:txBody>
                    <a:bodyPr/>
                    <a:lstStyle/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میان عبارت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بین چند کلمه که اسناد واحدی داشته باشند.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baseline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بین دو کلمه که ممکن است خواننده آن‌ها را با کسره اضافه بخواند.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baseline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،</a:t>
                      </a:r>
                      <a:endParaRPr lang="en-US" sz="16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کاما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6419">
                <a:tc vMerge="1">
                  <a:txBody>
                    <a:bodyPr/>
                    <a:lstStyle/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قبل از </a:t>
                      </a:r>
                      <a:r>
                        <a:rPr lang="fa-IR" sz="1400" b="0" dirty="0" smtClean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نقل‌قول</a:t>
                      </a:r>
                      <a:endParaRPr lang="fa-IR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 هنگام برشمردن اجزای یک چیز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جلوی کلماتی که می‌خواهیم آن‌ها را معنی کنیم.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:</a:t>
                      </a:r>
                      <a:endParaRPr lang="en-US" sz="16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دو نقطه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308">
                <a:tc vMerge="1">
                  <a:txBody>
                    <a:bodyPr/>
                    <a:lstStyle/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در پایان جمله‌های پرسشی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برای نشان دادن مفهوم تردید یا استهزا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؟</a:t>
                      </a:r>
                      <a:endParaRPr lang="en-US" sz="16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علامت سوال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048"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بدون فاصله از متن داخل آن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یک فاصله از دو طرف متن بیرون آن</a:t>
                      </a:r>
                      <a:endParaRPr lang="en-US" sz="14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معنی و معادل يك كلمه</a:t>
                      </a:r>
                    </a:p>
                    <a:p>
                      <a:pPr marL="171450" indent="-171450" algn="r" rtl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توضيح بيشتر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()</a:t>
                      </a:r>
                      <a:endParaRPr lang="en-US" sz="1600" b="1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0" dirty="0">
                          <a:latin typeface="IRANSans" panose="020B0506030804020204" pitchFamily="34" charset="-78"/>
                          <a:cs typeface="IRANSans" panose="020B0506030804020204" pitchFamily="34" charset="-78"/>
                        </a:rPr>
                        <a:t>پرانتز</a:t>
                      </a:r>
                      <a:endParaRPr lang="en-US" sz="1400" b="0" dirty="0">
                        <a:latin typeface="IRANSans" panose="020B0506030804020204" pitchFamily="34" charset="-78"/>
                        <a:cs typeface="IRANSans" panose="020B05060308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2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تصاویر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ترجیحا از تصاویری با زمینه سفید استفاده نمایید.</a:t>
            </a:r>
          </a:p>
          <a:p>
            <a:r>
              <a:rPr lang="fa-IR" dirty="0"/>
              <a:t>از تصاویری استفاده نمایید که دارای وضوح و کیفیت مطلوبی باشند.</a:t>
            </a:r>
          </a:p>
          <a:p>
            <a:r>
              <a:rPr lang="fa-IR" dirty="0"/>
              <a:t>نوشته‌های روی تصویر کاملا واضح و خوانا باشند و با فونت مناسبی تایپ شده باشند.</a:t>
            </a:r>
          </a:p>
          <a:p>
            <a:r>
              <a:rPr lang="fa-IR" dirty="0"/>
              <a:t>روی تصاویر مورد استفاده، تبلیغ یا آدرس سایتی درج </a:t>
            </a:r>
            <a:r>
              <a:rPr lang="fa-IR" u="sng" dirty="0"/>
              <a:t>نشده باشد</a:t>
            </a:r>
            <a:r>
              <a:rPr lang="fa-IR" dirty="0"/>
              <a:t>.</a:t>
            </a:r>
          </a:p>
          <a:p>
            <a:r>
              <a:rPr lang="fa-IR" dirty="0"/>
              <a:t>در صورتی که امکان ذخیره تصویر وجود ندارد و مجبور به عکس گرفتن از آن هستید، لطفا صفحه را زوم نمایید (تا جایی که آنچه می‌خواهید </a:t>
            </a:r>
            <a:r>
              <a:rPr lang="fa-IR" dirty="0" smtClean="0"/>
              <a:t>عکس </a:t>
            </a:r>
            <a:r>
              <a:rPr lang="fa-IR" dirty="0"/>
              <a:t>بگیرید، تمام صفحه را بپوشاند) و از تصویر عکس بگیرید. سپس تصویر را با فرمت </a:t>
            </a:r>
            <a:r>
              <a:rPr lang="en-US" sz="2200" dirty="0"/>
              <a:t>PNG</a:t>
            </a:r>
            <a:r>
              <a:rPr lang="fa-IR" dirty="0"/>
              <a:t> ذخیره نمایید</a:t>
            </a:r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8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تصاویر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000" dirty="0"/>
              <a:t>برای جستجوی تصاویر با کیفیت بالا، در گوگل مطابق شکل زیر عمل کنید: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2688"/>
          <a:stretch/>
        </p:blipFill>
        <p:spPr>
          <a:xfrm>
            <a:off x="1541097" y="2133600"/>
            <a:ext cx="9125330" cy="4116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94461" y="2250735"/>
            <a:ext cx="823115" cy="4037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30486" y="2842406"/>
            <a:ext cx="760362" cy="4037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3097" y="3900242"/>
            <a:ext cx="1549255" cy="2773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61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تصاویر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dirty="0"/>
              <a:t>در صورتی که تصویری با کیفیت نامطلوب در اختیار دارید، برای جستجوی نسخه با کیفیت‌تر همان تصویر، می‌توانید به آدرس </a:t>
            </a:r>
            <a:r>
              <a:rPr lang="en-US" sz="2200" dirty="0"/>
              <a:t>images.google.com</a:t>
            </a:r>
            <a:r>
              <a:rPr lang="fa-IR" dirty="0"/>
              <a:t> مراجعه و </a:t>
            </a:r>
            <a:r>
              <a:rPr lang="fa-IR" dirty="0" smtClean="0"/>
              <a:t>به‌صورت </a:t>
            </a:r>
            <a:r>
              <a:rPr lang="fa-IR" dirty="0"/>
              <a:t>زیر عمل نمایید: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3080"/>
          <a:stretch/>
        </p:blipFill>
        <p:spPr>
          <a:xfrm>
            <a:off x="3470411" y="2860644"/>
            <a:ext cx="5266701" cy="15957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411" y="4708698"/>
            <a:ext cx="5266702" cy="1541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95882" y="4003750"/>
            <a:ext cx="403411" cy="4037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7153" y="5357421"/>
            <a:ext cx="1308847" cy="2544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9670" y="5794731"/>
            <a:ext cx="1515036" cy="2544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90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نکته‌های مهم پایانی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000" dirty="0"/>
              <a:t>با توجه به اینکه اسلایدها </a:t>
            </a:r>
            <a:r>
              <a:rPr lang="fa-IR" sz="2000" dirty="0" smtClean="0"/>
              <a:t>صرفا </a:t>
            </a:r>
            <a:r>
              <a:rPr lang="fa-IR" sz="2000" dirty="0"/>
              <a:t>جهت کمک به انتقال بهتر مفاهیم مورد استفاده قرار می‌گیرند و استفاده از متن کامل در اسلایدها، مناسب نیست، لطفا در تهیه مطالب، فقط از </a:t>
            </a:r>
            <a:r>
              <a:rPr lang="fa-IR" sz="2000" b="1" dirty="0">
                <a:solidFill>
                  <a:srgbClr val="FF0000"/>
                </a:solidFill>
              </a:rPr>
              <a:t>عبارات مختصر </a:t>
            </a:r>
            <a:r>
              <a:rPr lang="fa-IR" sz="2000" dirty="0"/>
              <a:t>و </a:t>
            </a:r>
            <a:r>
              <a:rPr lang="fa-IR" sz="2000" b="1" dirty="0">
                <a:solidFill>
                  <a:srgbClr val="FF0000"/>
                </a:solidFill>
              </a:rPr>
              <a:t>کلید واژه‌ها </a:t>
            </a:r>
            <a:r>
              <a:rPr lang="fa-IR" sz="2000" dirty="0"/>
              <a:t>استفاده نمایید</a:t>
            </a:r>
            <a:r>
              <a:rPr lang="fa-IR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 smtClean="0"/>
              <a:t>لازم است اسلایدها توسط مدرس تهیه شوند و امکان کپی‌برداری از اسلایدهای آماده شخص دیگری وجود ندارد.</a:t>
            </a:r>
            <a:endParaRPr lang="fa-IR" sz="1800" dirty="0"/>
          </a:p>
          <a:p>
            <a:r>
              <a:rPr lang="fa-IR" sz="2000" dirty="0"/>
              <a:t>آیتم‌های مختلفی که در هر اسلاید </a:t>
            </a:r>
            <a:r>
              <a:rPr lang="fa-IR" sz="2000" dirty="0" smtClean="0"/>
              <a:t>به‌کار </a:t>
            </a:r>
            <a:r>
              <a:rPr lang="fa-IR" sz="2000" dirty="0"/>
              <a:t>برده‌اید را </a:t>
            </a:r>
            <a:r>
              <a:rPr lang="fa-IR" sz="2000" dirty="0" smtClean="0"/>
              <a:t>به‌صورت </a:t>
            </a:r>
            <a:r>
              <a:rPr lang="fa-IR" sz="2000" dirty="0"/>
              <a:t>مناسب و منظم نسبت به یکدیگر قرار دهید.</a:t>
            </a:r>
          </a:p>
          <a:p>
            <a:r>
              <a:rPr lang="fa-IR" sz="2000" dirty="0"/>
              <a:t>هرگونه استفاده از شبکه‌های اجتماعی فیلتر شده (اعم از نمایش لوگو، زیرنویس، معرفی و یا اشاره) و </a:t>
            </a:r>
            <a:r>
              <a:rPr lang="fa-IR" sz="2000" dirty="0" smtClean="0"/>
              <a:t>سایت‌هایی </a:t>
            </a:r>
            <a:r>
              <a:rPr lang="fa-IR" sz="2000" dirty="0"/>
              <a:t>که مشاهده آن‌ها نیاز به فیلترشکن دارد، </a:t>
            </a:r>
            <a:r>
              <a:rPr lang="fa-IR" sz="2000" u="sng" dirty="0"/>
              <a:t>غیرمجاز</a:t>
            </a:r>
            <a:r>
              <a:rPr lang="fa-IR" sz="2000" dirty="0"/>
              <a:t> است</a:t>
            </a:r>
            <a:r>
              <a:rPr lang="fa-IR" sz="2000" dirty="0" smtClean="0"/>
              <a:t>.</a:t>
            </a:r>
          </a:p>
          <a:p>
            <a:r>
              <a:rPr lang="fa-IR" sz="2000" b="1" dirty="0" smtClean="0"/>
              <a:t>بهتر </a:t>
            </a:r>
            <a:r>
              <a:rPr lang="fa-IR" sz="2000" b="1" dirty="0"/>
              <a:t>است برای ساخت اسلایدها، تمپلیت استاندارد فرادرس را دانلود کرده و اسلایدهای خود را در آن ایجاد نمایید تا تنظیمات روی تمامی اسلایدها اعمال گردد.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تماس با ما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r>
              <a:rPr lang="fa-IR" dirty="0" smtClean="0"/>
              <a:t>لطفا </a:t>
            </a:r>
            <a:r>
              <a:rPr lang="fa-IR" dirty="0"/>
              <a:t>هرگونه سوال خود را در پاسخ به ایمیل </a:t>
            </a:r>
          </a:p>
          <a:p>
            <a:pPr marL="0" indent="0" algn="ctr">
              <a:buNone/>
            </a:pPr>
            <a:r>
              <a:rPr lang="fa-IR" b="1" dirty="0"/>
              <a:t>«هماهنگی ارسال پاورپوینت نهایی»</a:t>
            </a:r>
          </a:p>
          <a:p>
            <a:pPr marL="0" indent="0" algn="ctr">
              <a:buNone/>
            </a:pPr>
            <a:r>
              <a:rPr lang="fa-IR" dirty="0"/>
              <a:t>با همکاران ما مطرح نمایید.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اندازه اسلایدها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000" dirty="0"/>
              <a:t>با مراجعه به مسیر زیر، می‌توان از صحت نسبت اندازه اسلایدها اطمینان حاصل کرد:</a:t>
            </a:r>
          </a:p>
          <a:p>
            <a:pPr marL="0" indent="0" rtl="0">
              <a:buNone/>
            </a:pPr>
            <a:r>
              <a:rPr lang="en-US" sz="2000" dirty="0"/>
              <a:t>			   Design → Slide Size → Widescreen (16:9) </a:t>
            </a:r>
          </a:p>
          <a:p>
            <a:pPr marL="0" indent="0">
              <a:buNone/>
            </a:pPr>
            <a:endParaRPr lang="fa-IR" sz="2800" dirty="0"/>
          </a:p>
          <a:p>
            <a:r>
              <a:rPr lang="fa-IR" sz="2000" dirty="0"/>
              <a:t>سپس روی گزینه </a:t>
            </a:r>
            <a:r>
              <a:rPr lang="en-US" sz="2000" dirty="0"/>
              <a:t>Custom Slide Size</a:t>
            </a:r>
            <a:r>
              <a:rPr lang="fa-IR" sz="2000" dirty="0"/>
              <a:t> کلیک کنید</a:t>
            </a:r>
          </a:p>
          <a:p>
            <a:pPr marL="230188" indent="0">
              <a:buNone/>
            </a:pPr>
            <a:r>
              <a:rPr lang="fa-IR" sz="2000" dirty="0"/>
              <a:t>و در پنجره باز شده، تنظیمات را مشابه با تصویر </a:t>
            </a:r>
            <a:r>
              <a:rPr lang="fa-IR" sz="2000" dirty="0" smtClean="0"/>
              <a:t>روبه‌رو </a:t>
            </a:r>
            <a:r>
              <a:rPr lang="fa-IR" sz="2000" dirty="0"/>
              <a:t>اعمال نمایید: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57" y="1855603"/>
            <a:ext cx="1647269" cy="1945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27" y="4111385"/>
            <a:ext cx="3442560" cy="21654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2557" y="3072611"/>
            <a:ext cx="1647269" cy="415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2557" y="3488249"/>
            <a:ext cx="1647269" cy="313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75107" y="3735757"/>
            <a:ext cx="3657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پس‌زمینه و شماره‌گذاری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000" dirty="0"/>
              <a:t>لطفا پس‌زمینه اسلایدها به همین صورت (سفید) باقی بماند.</a:t>
            </a:r>
          </a:p>
          <a:p>
            <a:endParaRPr lang="fa-IR" sz="2000" dirty="0"/>
          </a:p>
          <a:p>
            <a:r>
              <a:rPr lang="fa-IR" sz="2000" dirty="0"/>
              <a:t>برای شماره‌گذاری اسلایدها، به مسیر مقابل مراجعه نمایید:		           </a:t>
            </a:r>
            <a:r>
              <a:rPr lang="en-US" sz="2000" dirty="0"/>
              <a:t>Insert → Slide Number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/>
              <a:t>در پنجره‌ای که باز می‌شود، گزینه </a:t>
            </a:r>
            <a:r>
              <a:rPr lang="en-US" sz="1800" dirty="0"/>
              <a:t>Slide number</a:t>
            </a:r>
            <a:r>
              <a:rPr lang="fa-IR" sz="1800" dirty="0"/>
              <a:t> را فعال کنید.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dirty="0"/>
              <a:t>روی دکمه </a:t>
            </a:r>
            <a:r>
              <a:rPr lang="en-US" sz="1800" dirty="0"/>
              <a:t>Apply to All</a:t>
            </a:r>
            <a:r>
              <a:rPr lang="fa-IR" sz="1800" dirty="0"/>
              <a:t> کلیک کنید.</a:t>
            </a:r>
          </a:p>
          <a:p>
            <a:pPr lvl="1"/>
            <a:endParaRPr lang="fa-I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b="1" dirty="0">
                <a:solidFill>
                  <a:srgbClr val="FF0000"/>
                </a:solidFill>
              </a:rPr>
              <a:t>نکته: </a:t>
            </a:r>
            <a:r>
              <a:rPr lang="fa-IR" sz="1800" dirty="0"/>
              <a:t>شماره اسلایدها باید در قسمت پایین سمت راست قرار بگیرد.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1800" b="1" dirty="0">
                <a:solidFill>
                  <a:srgbClr val="FF0000"/>
                </a:solidFill>
              </a:rPr>
              <a:t>نکته: </a:t>
            </a:r>
            <a:r>
              <a:rPr lang="fa-IR" sz="1800" dirty="0"/>
              <a:t>شماره اسلایدها باید </a:t>
            </a:r>
            <a:r>
              <a:rPr lang="fa-IR" sz="1800" dirty="0" smtClean="0"/>
              <a:t>به‌صورت </a:t>
            </a:r>
            <a:r>
              <a:rPr lang="fa-IR" sz="1800" dirty="0"/>
              <a:t>اعداد فارسی باشد.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331926"/>
              </p:ext>
            </p:extLst>
          </p:nvPr>
        </p:nvGraphicFramePr>
        <p:xfrm>
          <a:off x="612558" y="3596640"/>
          <a:ext cx="4151858" cy="266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Image" r:id="rId3" imgW="7974360" imgH="5117400" progId="Photoshop.Image.18">
                  <p:embed/>
                </p:oleObj>
              </mc:Choice>
              <mc:Fallback>
                <p:oleObj name="Image" r:id="rId3" imgW="7974360" imgH="5117400" progId="Photoshop.Image.18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558" y="3596640"/>
                        <a:ext cx="4151858" cy="2664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56759" y="5126915"/>
            <a:ext cx="714220" cy="178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2765" y="6006438"/>
            <a:ext cx="611979" cy="2256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98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نکات مهم و ضروری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مطالب اسلایدها باید به </a:t>
            </a:r>
            <a:r>
              <a:rPr lang="fa-IR" dirty="0" smtClean="0">
                <a:solidFill>
                  <a:srgbClr val="FF0000"/>
                </a:solidFill>
              </a:rPr>
              <a:t>زبان فارسی</a:t>
            </a:r>
            <a:r>
              <a:rPr lang="fa-IR" dirty="0" smtClean="0"/>
              <a:t> تهیه شوند.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dirty="0"/>
              <a:t>امکان استفاده از محتوای </a:t>
            </a:r>
            <a:r>
              <a:rPr lang="fa-IR" dirty="0" smtClean="0"/>
              <a:t>انگلیسی، فقط در آموزش‌های زیر وجود دارد:</a:t>
            </a:r>
          </a:p>
          <a:p>
            <a:pPr marL="1258888" lvl="2" indent="-344488">
              <a:buFont typeface="Wingdings" panose="05000000000000000000" pitchFamily="2" charset="2"/>
              <a:buChar char="ü"/>
            </a:pPr>
            <a:r>
              <a:rPr lang="fa-IR" dirty="0" smtClean="0"/>
              <a:t>آموزش‌های مرتبط با زبان‌های خارجی</a:t>
            </a:r>
          </a:p>
          <a:p>
            <a:pPr marL="1258888" lvl="2" indent="-344488">
              <a:buFont typeface="Wingdings" panose="05000000000000000000" pitchFamily="2" charset="2"/>
              <a:buChar char="ü"/>
            </a:pPr>
            <a:r>
              <a:rPr lang="fa-IR" dirty="0" smtClean="0"/>
              <a:t>آموزش‌های زبان تخصصی دانشگاهی</a:t>
            </a:r>
          </a:p>
          <a:p>
            <a:pPr marL="233363" lvl="2" indent="-233363"/>
            <a:endParaRPr lang="fa-IR" dirty="0" smtClean="0"/>
          </a:p>
          <a:p>
            <a:pPr marL="0" lvl="2" indent="0">
              <a:buNone/>
            </a:pPr>
            <a:endParaRPr lang="fa-IR" dirty="0"/>
          </a:p>
          <a:p>
            <a:pPr marL="233363" lvl="2" indent="-233363"/>
            <a:r>
              <a:rPr lang="fa-IR" sz="2200" dirty="0"/>
              <a:t>تایید اسلایدها صرفا از بعد بصری آموزش است و تدریس آموزش‌های فرادرس </a:t>
            </a:r>
            <a:r>
              <a:rPr lang="fa-IR" sz="2200" dirty="0">
                <a:solidFill>
                  <a:srgbClr val="FF0000"/>
                </a:solidFill>
              </a:rPr>
              <a:t>نباید</a:t>
            </a:r>
            <a:r>
              <a:rPr lang="fa-IR" sz="2200" dirty="0"/>
              <a:t> به‌صورت </a:t>
            </a:r>
            <a:r>
              <a:rPr lang="fa-IR" sz="2200" dirty="0">
                <a:solidFill>
                  <a:srgbClr val="FF0000"/>
                </a:solidFill>
              </a:rPr>
              <a:t>روخوانی</a:t>
            </a:r>
            <a:r>
              <a:rPr lang="fa-IR" sz="2200" dirty="0"/>
              <a:t> از محتوای اسلایدها یا هر متن دیگری انجام پذیرد</a:t>
            </a:r>
            <a:r>
              <a:rPr lang="fa-IR" sz="220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9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تنظیمات عمومی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dirty="0"/>
              <a:t>فونت </a:t>
            </a:r>
            <a:r>
              <a:rPr lang="fa-IR" dirty="0" smtClean="0"/>
              <a:t>تمامی نوشته‌ها (فارسی و انگلیسی) </a:t>
            </a:r>
            <a:r>
              <a:rPr lang="en-US" dirty="0" err="1" smtClean="0"/>
              <a:t>IranSans</a:t>
            </a:r>
            <a:r>
              <a:rPr lang="fa-IR" dirty="0" smtClean="0"/>
              <a:t> باشد.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dirty="0" smtClean="0"/>
              <a:t>در صورت نیاز به تایپ اعداد فارسی از فونت </a:t>
            </a:r>
            <a:r>
              <a:rPr lang="en-US" dirty="0" err="1" smtClean="0"/>
              <a:t>IranSansFaNum</a:t>
            </a:r>
            <a:r>
              <a:rPr lang="fa-IR" dirty="0" smtClean="0"/>
              <a:t> استفاده شود</a:t>
            </a:r>
            <a:r>
              <a:rPr lang="fa-IR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dirty="0" smtClean="0"/>
              <a:t>در نوشته‌های فارسی از اعداد فارسی و در روابط و فرمول‌ها از اعداد انگلیسی استفاده شود.</a:t>
            </a:r>
            <a:endParaRPr lang="fa-IR" dirty="0"/>
          </a:p>
          <a:p>
            <a:r>
              <a:rPr lang="fa-IR" dirty="0" smtClean="0"/>
              <a:t>در </a:t>
            </a:r>
            <a:r>
              <a:rPr lang="fa-IR" dirty="0"/>
              <a:t>تمامی متن‌ها، فاصله بین خطوط مطالب 1.5 </a:t>
            </a:r>
            <a:r>
              <a:rPr lang="fa-IR" dirty="0" smtClean="0"/>
              <a:t>باشد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چیدمان مطالب روی حالت </a:t>
            </a:r>
            <a:r>
              <a:rPr lang="en-US" dirty="0" smtClean="0"/>
              <a:t>Justify</a:t>
            </a:r>
            <a:r>
              <a:rPr lang="fa-IR" dirty="0" smtClean="0"/>
              <a:t> تنظیم شود.</a:t>
            </a:r>
          </a:p>
          <a:p>
            <a:endParaRPr lang="fa-IR" sz="1600" dirty="0" smtClean="0"/>
          </a:p>
          <a:p>
            <a:r>
              <a:rPr lang="fa-IR" dirty="0" smtClean="0"/>
              <a:t>علائم نگارشی (که در اسلایدهای بعد به‌صورت کامل‌تری توضیح داده خواهد شد) رعایت شوند.</a:t>
            </a:r>
          </a:p>
          <a:p>
            <a:r>
              <a:rPr lang="fa-IR" dirty="0" smtClean="0"/>
              <a:t>از صحیح بودن املای کلمات، اطمینان حاصل شود.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2557" y="3083127"/>
            <a:ext cx="1647825" cy="18097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41132" y="3666411"/>
            <a:ext cx="1619650" cy="2531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8255" y="3922800"/>
            <a:ext cx="1460317" cy="9650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4337781" y="4238416"/>
            <a:ext cx="1450792" cy="3333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RANSans" panose="020B0506030804020204" pitchFamily="34" charset="-78"/>
            </a:endParaRPr>
          </a:p>
        </p:txBody>
      </p:sp>
      <p:cxnSp>
        <p:nvCxnSpPr>
          <p:cNvPr id="6" name="Elbow Connector 5"/>
          <p:cNvCxnSpPr>
            <a:endCxn id="10" idx="3"/>
          </p:cNvCxnSpPr>
          <p:nvPr/>
        </p:nvCxnSpPr>
        <p:spPr>
          <a:xfrm rot="10800000" flipV="1">
            <a:off x="2260782" y="3485073"/>
            <a:ext cx="3061716" cy="307913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81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1800" b="1" dirty="0">
                <a:solidFill>
                  <a:srgbClr val="FF0000"/>
                </a:solidFill>
              </a:rPr>
              <a:t>نمونه‌های نادرست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1058" y="4516664"/>
            <a:ext cx="10982411" cy="490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a-IR" sz="1800" b="1" dirty="0">
                <a:solidFill>
                  <a:srgbClr val="00B05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نمونه درست</a:t>
            </a:r>
            <a:endParaRPr lang="en-US" sz="1800" b="1" dirty="0">
              <a:solidFill>
                <a:srgbClr val="00B050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6214"/>
          <a:stretch/>
        </p:blipFill>
        <p:spPr>
          <a:xfrm>
            <a:off x="6217919" y="2104903"/>
            <a:ext cx="5365549" cy="10912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t="25983" b="50580"/>
          <a:stretch/>
        </p:blipFill>
        <p:spPr>
          <a:xfrm>
            <a:off x="601058" y="2117354"/>
            <a:ext cx="5390439" cy="108019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t="51007" b="25678"/>
          <a:stretch/>
        </p:blipFill>
        <p:spPr>
          <a:xfrm>
            <a:off x="6217918" y="3344098"/>
            <a:ext cx="5365549" cy="10696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/>
          <a:srcRect t="76275"/>
          <a:stretch/>
        </p:blipFill>
        <p:spPr>
          <a:xfrm>
            <a:off x="601058" y="3344098"/>
            <a:ext cx="5390439" cy="10696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987" y="5093772"/>
            <a:ext cx="5365549" cy="107924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877" y="2908861"/>
            <a:ext cx="230424" cy="229775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 flipV="1">
            <a:off x="9510621" y="2400362"/>
            <a:ext cx="10972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87546" y="2900205"/>
            <a:ext cx="992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100" b="1" dirty="0" smtClean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فونت </a:t>
            </a:r>
            <a:r>
              <a:rPr lang="fa-IR" sz="1100" b="1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انگلیسی</a:t>
            </a:r>
            <a:endParaRPr lang="en-US" sz="1100" b="1" dirty="0">
              <a:solidFill>
                <a:srgbClr val="FF0000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39203" y="2297502"/>
            <a:ext cx="44789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3" y="2885682"/>
            <a:ext cx="230424" cy="22977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874873" y="2877026"/>
            <a:ext cx="6230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b="1" dirty="0" smtClean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Justify</a:t>
            </a:r>
            <a:endParaRPr lang="en-US" sz="1100" b="1" dirty="0">
              <a:solidFill>
                <a:srgbClr val="FF0000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9203" y="2615364"/>
            <a:ext cx="27432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674113" y="4069466"/>
            <a:ext cx="2275" cy="289407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877" y="4120389"/>
            <a:ext cx="230424" cy="22977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478837" y="4111733"/>
            <a:ext cx="1175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100" b="1" dirty="0" smtClean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فاصله بین خطوط</a:t>
            </a:r>
            <a:endParaRPr lang="en-US" sz="1100" b="1" dirty="0">
              <a:solidFill>
                <a:srgbClr val="FF0000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784167" y="3605912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585016" y="3586104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432871" y="3588496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920866" y="3582071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133082" y="3586104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602434" y="3911527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856293" y="3911527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358993" y="3927372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636238" y="4220576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168956" y="3927372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833715" y="4214169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80569" y="4205271"/>
            <a:ext cx="91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3" y="4113692"/>
            <a:ext cx="230424" cy="22977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874873" y="4105036"/>
            <a:ext cx="927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100" b="1" dirty="0" smtClean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علائم نگارشی</a:t>
            </a:r>
            <a:endParaRPr lang="en-US" sz="1100" b="1" dirty="0">
              <a:solidFill>
                <a:srgbClr val="FF0000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47" y="5875441"/>
            <a:ext cx="228320" cy="2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2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8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5FB0-8758-49D8-A5FF-B592F6F7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تنظیمات اسلاید اول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35B15-5A03-497C-A803-9F892B674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7" y="1432874"/>
            <a:ext cx="10982411" cy="2707805"/>
          </a:xfrm>
        </p:spPr>
        <p:txBody>
          <a:bodyPr/>
          <a:lstStyle/>
          <a:p>
            <a:r>
              <a:rPr lang="fa-IR" dirty="0"/>
              <a:t>اندازه فونت عنوان </a:t>
            </a:r>
            <a:r>
              <a:rPr lang="fa-IR" dirty="0" smtClean="0"/>
              <a:t>آموزش 32 </a:t>
            </a:r>
            <a:r>
              <a:rPr lang="fa-IR" dirty="0"/>
              <a:t>باشد.</a:t>
            </a:r>
          </a:p>
          <a:p>
            <a:r>
              <a:rPr lang="fa-IR" dirty="0"/>
              <a:t>اندازه فونت عنوان </a:t>
            </a:r>
            <a:r>
              <a:rPr lang="fa-IR" dirty="0" smtClean="0"/>
              <a:t>درس 28 </a:t>
            </a:r>
            <a:r>
              <a:rPr lang="fa-IR" dirty="0"/>
              <a:t>باشد.</a:t>
            </a:r>
          </a:p>
          <a:p>
            <a:r>
              <a:rPr lang="fa-IR" dirty="0" smtClean="0"/>
              <a:t>نام و نام‌خانوادگی مدرس، با اندازه فونت 24 تایپ شود.</a:t>
            </a:r>
          </a:p>
          <a:p>
            <a:r>
              <a:rPr lang="fa-IR" dirty="0" smtClean="0"/>
              <a:t>مدرک </a:t>
            </a:r>
            <a:r>
              <a:rPr lang="fa-IR" dirty="0"/>
              <a:t>و رشته تحصیلی مدرس، با اندازه فونت </a:t>
            </a:r>
            <a:r>
              <a:rPr lang="fa-IR" dirty="0" smtClean="0"/>
              <a:t>20 </a:t>
            </a:r>
            <a:r>
              <a:rPr lang="fa-IR" dirty="0"/>
              <a:t>تایپ شود.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4A39F-3285-4BD3-827B-082EA87D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D94276-3DE9-42DD-AAD6-7E4233832AC8}"/>
              </a:ext>
            </a:extLst>
          </p:cNvPr>
          <p:cNvSpPr/>
          <p:nvPr/>
        </p:nvSpPr>
        <p:spPr>
          <a:xfrm>
            <a:off x="5965371" y="4453795"/>
            <a:ext cx="56377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rtl="1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fa-IR" sz="2200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در صورت استفاده از تمپلیت استاندارد فرادرس، تمام این موارد </a:t>
            </a:r>
            <a:r>
              <a:rPr lang="fa-IR" sz="2200" dirty="0" smtClean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به‌صورت </a:t>
            </a:r>
            <a:r>
              <a:rPr lang="fa-IR" sz="2200" dirty="0">
                <a:solidFill>
                  <a:prstClr val="black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دقیق تنظیم شده است.</a:t>
            </a:r>
            <a:endParaRPr lang="en-US" sz="2200" dirty="0">
              <a:solidFill>
                <a:prstClr val="black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56" y="3918857"/>
            <a:ext cx="4185199" cy="235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تنظیمات عنوان اسلاید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3363" lvl="1"/>
            <a:r>
              <a:rPr lang="fa-IR" sz="2200" dirty="0" smtClean="0"/>
              <a:t>به‌صورت </a:t>
            </a:r>
            <a:r>
              <a:rPr lang="en-US" sz="2200" b="1" dirty="0"/>
              <a:t>Bold</a:t>
            </a:r>
            <a:r>
              <a:rPr lang="fa-IR" sz="2200" dirty="0"/>
              <a:t> و با رنگ مشکی باشد.</a:t>
            </a:r>
          </a:p>
          <a:p>
            <a:pPr marL="233363" lvl="1"/>
            <a:r>
              <a:rPr lang="fa-IR" sz="2200" dirty="0"/>
              <a:t>اندازه فونت </a:t>
            </a:r>
            <a:r>
              <a:rPr lang="fa-IR" sz="2200" dirty="0" smtClean="0"/>
              <a:t>عنوان 24 </a:t>
            </a:r>
            <a:r>
              <a:rPr lang="fa-IR" sz="2200" dirty="0"/>
              <a:t>باشد.</a:t>
            </a:r>
          </a:p>
          <a:p>
            <a:pPr marL="233363" lvl="1"/>
            <a:r>
              <a:rPr lang="fa-IR" sz="2200" dirty="0" smtClean="0"/>
              <a:t>دارای </a:t>
            </a:r>
            <a:r>
              <a:rPr lang="fa-IR" sz="2200" dirty="0"/>
              <a:t>انیمیشن نباشد (از ابتدا نمایش داده شود).</a:t>
            </a:r>
          </a:p>
          <a:p>
            <a:pPr marL="233363" lvl="1"/>
            <a:r>
              <a:rPr lang="fa-IR" sz="2200" dirty="0"/>
              <a:t>حتی‌الامکان کوتاه باشد (در صورت طولانی بودن عنوان، فاصله آن از بالا رعایت شود).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1840</Words>
  <Application>Microsoft Office PowerPoint</Application>
  <PresentationFormat>Widescreen</PresentationFormat>
  <Paragraphs>311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Cambria Math</vt:lpstr>
      <vt:lpstr>IRANSans</vt:lpstr>
      <vt:lpstr>IRANSansFaNum</vt:lpstr>
      <vt:lpstr>Wingdings</vt:lpstr>
      <vt:lpstr>Office Theme</vt:lpstr>
      <vt:lpstr>Image</vt:lpstr>
      <vt:lpstr>روش تهیه پاورپوینت‌های فرادرس</vt:lpstr>
      <vt:lpstr>چکیده‌ای از مهم‌ترین تنظیمات</vt:lpstr>
      <vt:lpstr>اندازه اسلایدها</vt:lpstr>
      <vt:lpstr>پس‌زمینه و شماره‌گذاری</vt:lpstr>
      <vt:lpstr>نکات مهم و ضروری</vt:lpstr>
      <vt:lpstr>تنظیمات عمومی</vt:lpstr>
      <vt:lpstr>مثال</vt:lpstr>
      <vt:lpstr>تنظیمات اسلاید اول</vt:lpstr>
      <vt:lpstr>تنظیمات عنوان اسلاید</vt:lpstr>
      <vt:lpstr>تنظیمات مطالب</vt:lpstr>
      <vt:lpstr>نوشتن فرمول‌ها</vt:lpstr>
      <vt:lpstr>نوشتن فرمول‌ها</vt:lpstr>
      <vt:lpstr>تصویر فرمول‌ها</vt:lpstr>
      <vt:lpstr>لیست نشانه‌دار و شماره‌دار</vt:lpstr>
      <vt:lpstr>لیست نشانه‌دار و شماره‌دار</vt:lpstr>
      <vt:lpstr>مثال</vt:lpstr>
      <vt:lpstr>بلوک دیاگرام</vt:lpstr>
      <vt:lpstr>جداول و دیاگرام‌ها</vt:lpstr>
      <vt:lpstr>مثال</vt:lpstr>
      <vt:lpstr>محدودیت‌های فنی</vt:lpstr>
      <vt:lpstr>انیمیشن‌ها</vt:lpstr>
      <vt:lpstr>انیمیشن‌ها</vt:lpstr>
      <vt:lpstr>رعایت علائم نگارشی</vt:lpstr>
      <vt:lpstr>رعایت علائم نگارشی</vt:lpstr>
      <vt:lpstr>تصاویر</vt:lpstr>
      <vt:lpstr>تصاویر</vt:lpstr>
      <vt:lpstr>تصاویر</vt:lpstr>
      <vt:lpstr>نکته‌های مهم پایانی</vt:lpstr>
      <vt:lpstr>تماس با ما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s.soltanian</dc:creator>
  <cp:lastModifiedBy>s.soltanian</cp:lastModifiedBy>
  <cp:revision>121</cp:revision>
  <dcterms:created xsi:type="dcterms:W3CDTF">2018-08-05T04:46:30Z</dcterms:created>
  <dcterms:modified xsi:type="dcterms:W3CDTF">2019-10-06T08:24:31Z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